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89" r:id="rId1"/>
  </p:sldMasterIdLst>
  <p:notesMasterIdLst>
    <p:notesMasterId r:id="rId11"/>
  </p:notesMasterIdLst>
  <p:sldIdLst>
    <p:sldId id="256" r:id="rId2"/>
    <p:sldId id="258" r:id="rId3"/>
    <p:sldId id="262" r:id="rId4"/>
    <p:sldId id="266" r:id="rId5"/>
    <p:sldId id="267" r:id="rId6"/>
    <p:sldId id="268" r:id="rId7"/>
    <p:sldId id="265" r:id="rId8"/>
    <p:sldId id="264" r:id="rId9"/>
    <p:sldId id="269"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676"/>
    <p:restoredTop sz="84028"/>
  </p:normalViewPr>
  <p:slideViewPr>
    <p:cSldViewPr snapToGrid="0" snapToObjects="1">
      <p:cViewPr varScale="1">
        <p:scale>
          <a:sx n="93" d="100"/>
          <a:sy n="93" d="100"/>
        </p:scale>
        <p:origin x="1032"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tiff>
</file>

<file path=ppt/media/image2.tiff>
</file>

<file path=ppt/media/image3.png>
</file>

<file path=ppt/media/image4.tiff>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64DEE6F-8441-5F4C-B04A-A4192E1224D9}" type="datetimeFigureOut">
              <a:rPr lang="en-US" smtClean="0"/>
              <a:t>1/26/18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B5AA14A-18AB-634A-A0AC-94E26CB27BC2}" type="slidenum">
              <a:rPr lang="en-US" smtClean="0"/>
              <a:t>‹#›</a:t>
            </a:fld>
            <a:endParaRPr lang="en-US"/>
          </a:p>
        </p:txBody>
      </p:sp>
    </p:spTree>
    <p:extLst>
      <p:ext uri="{BB962C8B-B14F-4D97-AF65-F5344CB8AC3E}">
        <p14:creationId xmlns:p14="http://schemas.microsoft.com/office/powerpoint/2010/main" val="19852948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Predictive policing is a relatively new concept, which refers to the use of computational techniques to identify potential criminal activity. It usually uses the </a:t>
            </a:r>
            <a:r>
              <a:rPr lang="en-US" sz="1200" b="0" i="0" kern="1200" dirty="0">
                <a:solidFill>
                  <a:schemeClr val="tx1"/>
                </a:solidFill>
                <a:effectLst/>
                <a:latin typeface="+mn-lt"/>
                <a:ea typeface="+mn-ea"/>
                <a:cs typeface="+mn-cs"/>
              </a:rPr>
              <a:t>data on the times, locations and nature of past crimes to provide insight to police for taking decisions on where the patrols should be,</a:t>
            </a:r>
            <a:endParaRPr lang="en-US" dirty="0"/>
          </a:p>
        </p:txBody>
      </p:sp>
      <p:sp>
        <p:nvSpPr>
          <p:cNvPr id="4" name="Slide Number Placeholder 3"/>
          <p:cNvSpPr>
            <a:spLocks noGrp="1"/>
          </p:cNvSpPr>
          <p:nvPr>
            <p:ph type="sldNum" sz="quarter" idx="10"/>
          </p:nvPr>
        </p:nvSpPr>
        <p:spPr/>
        <p:txBody>
          <a:bodyPr/>
          <a:lstStyle/>
          <a:p>
            <a:fld id="{6B5AA14A-18AB-634A-A0AC-94E26CB27BC2}" type="slidenum">
              <a:rPr lang="en-US" smtClean="0"/>
              <a:t>2</a:t>
            </a:fld>
            <a:endParaRPr lang="en-US"/>
          </a:p>
        </p:txBody>
      </p:sp>
    </p:spTree>
    <p:extLst>
      <p:ext uri="{BB962C8B-B14F-4D97-AF65-F5344CB8AC3E}">
        <p14:creationId xmlns:p14="http://schemas.microsoft.com/office/powerpoint/2010/main" val="27951874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several lines of research related to this topic. The most commons are the prediction of crime hotspots, and potential offenders or victims. The researchers usually use classification methods based o variables that are highly correlated with crimes events. I selected 4 cases of study for presenting today. 2 of them were academic articles, and the other two are algorithms that are being implemented by police departments.</a:t>
            </a:r>
          </a:p>
        </p:txBody>
      </p:sp>
      <p:sp>
        <p:nvSpPr>
          <p:cNvPr id="4" name="Slide Number Placeholder 3"/>
          <p:cNvSpPr>
            <a:spLocks noGrp="1"/>
          </p:cNvSpPr>
          <p:nvPr>
            <p:ph type="sldNum" sz="quarter" idx="10"/>
          </p:nvPr>
        </p:nvSpPr>
        <p:spPr/>
        <p:txBody>
          <a:bodyPr/>
          <a:lstStyle/>
          <a:p>
            <a:fld id="{6B5AA14A-18AB-634A-A0AC-94E26CB27BC2}" type="slidenum">
              <a:rPr lang="en-US" smtClean="0"/>
              <a:t>3</a:t>
            </a:fld>
            <a:endParaRPr lang="en-US"/>
          </a:p>
        </p:txBody>
      </p:sp>
    </p:spTree>
    <p:extLst>
      <p:ext uri="{BB962C8B-B14F-4D97-AF65-F5344CB8AC3E}">
        <p14:creationId xmlns:p14="http://schemas.microsoft.com/office/powerpoint/2010/main" val="38874601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first article makes the assumption that every </a:t>
            </a:r>
            <a:r>
              <a:rPr lang="en-US"/>
              <a:t>crime has </a:t>
            </a:r>
            <a:r>
              <a:rPr lang="en-US" dirty="0"/>
              <a:t>a signature. The pattern is affected by geographic location and time of crime. So, they used variables of crimes that happened in the city. The prediction occurred in 2 stages: One algorithm for finding patterns of location and time, and other was for classifying the type of crime. In this case, they used Naïve Bayesian classification method.</a:t>
            </a:r>
          </a:p>
        </p:txBody>
      </p:sp>
      <p:sp>
        <p:nvSpPr>
          <p:cNvPr id="4" name="Slide Number Placeholder 3"/>
          <p:cNvSpPr>
            <a:spLocks noGrp="1"/>
          </p:cNvSpPr>
          <p:nvPr>
            <p:ph type="sldNum" sz="quarter" idx="10"/>
          </p:nvPr>
        </p:nvSpPr>
        <p:spPr/>
        <p:txBody>
          <a:bodyPr/>
          <a:lstStyle/>
          <a:p>
            <a:fld id="{6B5AA14A-18AB-634A-A0AC-94E26CB27BC2}" type="slidenum">
              <a:rPr lang="en-US" smtClean="0"/>
              <a:t>4</a:t>
            </a:fld>
            <a:endParaRPr lang="en-US"/>
          </a:p>
        </p:txBody>
      </p:sp>
    </p:spTree>
    <p:extLst>
      <p:ext uri="{BB962C8B-B14F-4D97-AF65-F5344CB8AC3E}">
        <p14:creationId xmlns:p14="http://schemas.microsoft.com/office/powerpoint/2010/main" val="19838635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second case took similar assumptions of the first cases, but also considered features related to the cause of crime, such as social indicators and the weather. In fact, there are several evidences that temperature affect crime rate. The authors of the research divided the data into 3 different features group, and applied Deep Neural Network separately on them. An finally </a:t>
            </a:r>
            <a:r>
              <a:rPr lang="en-US" sz="1200" kern="1200" dirty="0">
                <a:solidFill>
                  <a:schemeClr val="tx1"/>
                </a:solidFill>
                <a:effectLst/>
                <a:latin typeface="+mn-lt"/>
                <a:ea typeface="+mn-ea"/>
                <a:cs typeface="+mn-cs"/>
              </a:rPr>
              <a:t>the 3 results were fused and the outcome was the probability of crime and non-crime occurrences per region.</a:t>
            </a:r>
            <a:endParaRPr lang="en-US" dirty="0">
              <a:effectLst/>
            </a:endParaRPr>
          </a:p>
          <a:p>
            <a:endParaRPr lang="en-US" dirty="0"/>
          </a:p>
        </p:txBody>
      </p:sp>
      <p:sp>
        <p:nvSpPr>
          <p:cNvPr id="4" name="Slide Number Placeholder 3"/>
          <p:cNvSpPr>
            <a:spLocks noGrp="1"/>
          </p:cNvSpPr>
          <p:nvPr>
            <p:ph type="sldNum" sz="quarter" idx="10"/>
          </p:nvPr>
        </p:nvSpPr>
        <p:spPr/>
        <p:txBody>
          <a:bodyPr/>
          <a:lstStyle/>
          <a:p>
            <a:fld id="{6B5AA14A-18AB-634A-A0AC-94E26CB27BC2}" type="slidenum">
              <a:rPr lang="en-US" smtClean="0"/>
              <a:t>5</a:t>
            </a:fld>
            <a:endParaRPr lang="en-US"/>
          </a:p>
        </p:txBody>
      </p:sp>
    </p:spTree>
    <p:extLst>
      <p:ext uri="{BB962C8B-B14F-4D97-AF65-F5344CB8AC3E}">
        <p14:creationId xmlns:p14="http://schemas.microsoft.com/office/powerpoint/2010/main" val="25292541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3</a:t>
            </a:r>
            <a:r>
              <a:rPr lang="en-US" baseline="30000" dirty="0"/>
              <a:t>rd</a:t>
            </a:r>
            <a:r>
              <a:rPr lang="en-US" dirty="0"/>
              <a:t> case I brought here was the project that is being implemented in a city in the UK. Different to the other cases, this one is focused on the individuals. It predicts the risk of convicts to repeat the offences. The data they use are the past offending ……. They applied Random Forest for </a:t>
            </a:r>
            <a:r>
              <a:rPr lang="en-US" dirty="0" err="1"/>
              <a:t>classificating</a:t>
            </a:r>
            <a:r>
              <a:rPr lang="en-US" dirty="0"/>
              <a:t> the offenders in 3 groups based on the risk level.</a:t>
            </a:r>
          </a:p>
        </p:txBody>
      </p:sp>
      <p:sp>
        <p:nvSpPr>
          <p:cNvPr id="4" name="Slide Number Placeholder 3"/>
          <p:cNvSpPr>
            <a:spLocks noGrp="1"/>
          </p:cNvSpPr>
          <p:nvPr>
            <p:ph type="sldNum" sz="quarter" idx="10"/>
          </p:nvPr>
        </p:nvSpPr>
        <p:spPr/>
        <p:txBody>
          <a:bodyPr/>
          <a:lstStyle/>
          <a:p>
            <a:fld id="{6B5AA14A-18AB-634A-A0AC-94E26CB27BC2}" type="slidenum">
              <a:rPr lang="en-US" smtClean="0"/>
              <a:t>6</a:t>
            </a:fld>
            <a:endParaRPr lang="en-US"/>
          </a:p>
        </p:txBody>
      </p:sp>
    </p:spTree>
    <p:extLst>
      <p:ext uri="{BB962C8B-B14F-4D97-AF65-F5344CB8AC3E}">
        <p14:creationId xmlns:p14="http://schemas.microsoft.com/office/powerpoint/2010/main" val="422386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Finally, the last case I will introduce here is the software called </a:t>
            </a:r>
            <a:r>
              <a:rPr lang="en-US" dirty="0" err="1"/>
              <a:t>PredPol</a:t>
            </a:r>
            <a:r>
              <a:rPr lang="en-US" dirty="0"/>
              <a:t>. It was the result of a research project conducted jointly by the University of California and Los Angeles Police Department. It’s not open sourced, but the researchers explained the assumptions they make. First, is the weather, second, that offenders search locally their targets. Where they live, work, or where they girlfriend lives, because they prefer to act in places where they know well. The 3</a:t>
            </a:r>
            <a:r>
              <a:rPr lang="en-US" baseline="30000" dirty="0"/>
              <a:t>rd</a:t>
            </a:r>
            <a:r>
              <a:rPr lang="en-US" dirty="0"/>
              <a:t> assumption is the repeat victimization, which is similar to the broken window theory. For example, houses that can be easily invaded by thieves, tend to be repeatedly a target. The near-repeat victimization is the effect on neighbors. For example, the houses that are near the ones with weak  security are also target for thieves. The researches made a pilot project across some area in LA during 21 months. The result was the reduction of 7.4% in crimes in those areas. The </a:t>
            </a:r>
            <a:r>
              <a:rPr lang="en-US" dirty="0" err="1"/>
              <a:t>reseach</a:t>
            </a:r>
            <a:r>
              <a:rPr lang="en-US" dirty="0"/>
              <a:t> lead to the creation of the </a:t>
            </a:r>
            <a:r>
              <a:rPr lang="en-US" dirty="0" err="1"/>
              <a:t>PredPol</a:t>
            </a:r>
            <a:r>
              <a:rPr lang="en-US" dirty="0"/>
              <a:t> company, which deployed the software in over 50 police departments.</a:t>
            </a:r>
          </a:p>
        </p:txBody>
      </p:sp>
      <p:sp>
        <p:nvSpPr>
          <p:cNvPr id="4" name="Slide Number Placeholder 3"/>
          <p:cNvSpPr>
            <a:spLocks noGrp="1"/>
          </p:cNvSpPr>
          <p:nvPr>
            <p:ph type="sldNum" sz="quarter" idx="10"/>
          </p:nvPr>
        </p:nvSpPr>
        <p:spPr/>
        <p:txBody>
          <a:bodyPr/>
          <a:lstStyle/>
          <a:p>
            <a:fld id="{6B5AA14A-18AB-634A-A0AC-94E26CB27BC2}" type="slidenum">
              <a:rPr lang="en-US" smtClean="0"/>
              <a:t>7</a:t>
            </a:fld>
            <a:endParaRPr lang="en-US"/>
          </a:p>
        </p:txBody>
      </p:sp>
    </p:spTree>
    <p:extLst>
      <p:ext uri="{BB962C8B-B14F-4D97-AF65-F5344CB8AC3E}">
        <p14:creationId xmlns:p14="http://schemas.microsoft.com/office/powerpoint/2010/main" val="14901736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predictive policing algorithms have proven to be a good tool for police strategists. It allows a better allocation of police patrols and for preventing organized crime. However it has received some critics. One of them is the crime displacement, once patrols concentrate in the hotspots, there’s the risk that criminals target other areas, also, there’s the risk of false positive/negative and bias. Since it’s a new tool, we still don’t have the long-term results. Time will tell. However, it can also be used as a tool for public policy. Policy makers can focus on those areas for tackling the causes of crime. For example, improving the schools, better social assistance, etc.</a:t>
            </a:r>
          </a:p>
        </p:txBody>
      </p:sp>
      <p:sp>
        <p:nvSpPr>
          <p:cNvPr id="4" name="Slide Number Placeholder 3"/>
          <p:cNvSpPr>
            <a:spLocks noGrp="1"/>
          </p:cNvSpPr>
          <p:nvPr>
            <p:ph type="sldNum" sz="quarter" idx="10"/>
          </p:nvPr>
        </p:nvSpPr>
        <p:spPr/>
        <p:txBody>
          <a:bodyPr/>
          <a:lstStyle/>
          <a:p>
            <a:fld id="{6B5AA14A-18AB-634A-A0AC-94E26CB27BC2}" type="slidenum">
              <a:rPr lang="en-US" smtClean="0"/>
              <a:t>8</a:t>
            </a:fld>
            <a:endParaRPr lang="en-US"/>
          </a:p>
        </p:txBody>
      </p:sp>
    </p:spTree>
    <p:extLst>
      <p:ext uri="{BB962C8B-B14F-4D97-AF65-F5344CB8AC3E}">
        <p14:creationId xmlns:p14="http://schemas.microsoft.com/office/powerpoint/2010/main" val="38918178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C8084E2-F814-8044-8FCB-35F592DFAD9B}" type="datetimeFigureOut">
              <a:rPr lang="en-US" smtClean="0"/>
              <a:t>1/26/18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6CC30E9-EB99-004A-8F2D-51023BB4E2C6}" type="slidenum">
              <a:rPr lang="en-US" smtClean="0"/>
              <a:t>‹#›</a:t>
            </a:fld>
            <a:endParaRPr lang="en-US"/>
          </a:p>
        </p:txBody>
      </p:sp>
    </p:spTree>
    <p:extLst>
      <p:ext uri="{BB962C8B-B14F-4D97-AF65-F5344CB8AC3E}">
        <p14:creationId xmlns:p14="http://schemas.microsoft.com/office/powerpoint/2010/main" val="6850967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8084E2-F814-8044-8FCB-35F592DFAD9B}" type="datetimeFigureOut">
              <a:rPr lang="en-US" smtClean="0"/>
              <a:t>1/26/18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6CC30E9-EB99-004A-8F2D-51023BB4E2C6}" type="slidenum">
              <a:rPr lang="en-US" smtClean="0"/>
              <a:t>‹#›</a:t>
            </a:fld>
            <a:endParaRPr lang="en-US"/>
          </a:p>
        </p:txBody>
      </p:sp>
    </p:spTree>
    <p:extLst>
      <p:ext uri="{BB962C8B-B14F-4D97-AF65-F5344CB8AC3E}">
        <p14:creationId xmlns:p14="http://schemas.microsoft.com/office/powerpoint/2010/main" val="41604907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8084E2-F814-8044-8FCB-35F592DFAD9B}" type="datetimeFigureOut">
              <a:rPr lang="en-US" smtClean="0"/>
              <a:t>1/26/18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6CC30E9-EB99-004A-8F2D-51023BB4E2C6}" type="slidenum">
              <a:rPr lang="en-US" smtClean="0"/>
              <a:t>‹#›</a:t>
            </a:fld>
            <a:endParaRPr lang="en-US"/>
          </a:p>
        </p:txBody>
      </p:sp>
    </p:spTree>
    <p:extLst>
      <p:ext uri="{BB962C8B-B14F-4D97-AF65-F5344CB8AC3E}">
        <p14:creationId xmlns:p14="http://schemas.microsoft.com/office/powerpoint/2010/main" val="4279133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8084E2-F814-8044-8FCB-35F592DFAD9B}" type="datetimeFigureOut">
              <a:rPr lang="en-US" smtClean="0"/>
              <a:t>1/26/18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6CC30E9-EB99-004A-8F2D-51023BB4E2C6}" type="slidenum">
              <a:rPr lang="en-US" smtClean="0"/>
              <a:t>‹#›</a:t>
            </a:fld>
            <a:endParaRPr lang="en-US"/>
          </a:p>
        </p:txBody>
      </p:sp>
    </p:spTree>
    <p:extLst>
      <p:ext uri="{BB962C8B-B14F-4D97-AF65-F5344CB8AC3E}">
        <p14:creationId xmlns:p14="http://schemas.microsoft.com/office/powerpoint/2010/main" val="6280509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C8084E2-F814-8044-8FCB-35F592DFAD9B}" type="datetimeFigureOut">
              <a:rPr lang="en-US" smtClean="0"/>
              <a:t>1/26/18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6CC30E9-EB99-004A-8F2D-51023BB4E2C6}" type="slidenum">
              <a:rPr lang="en-US" smtClean="0"/>
              <a:t>‹#›</a:t>
            </a:fld>
            <a:endParaRPr lang="en-US"/>
          </a:p>
        </p:txBody>
      </p:sp>
    </p:spTree>
    <p:extLst>
      <p:ext uri="{BB962C8B-B14F-4D97-AF65-F5344CB8AC3E}">
        <p14:creationId xmlns:p14="http://schemas.microsoft.com/office/powerpoint/2010/main" val="6008454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C8084E2-F814-8044-8FCB-35F592DFAD9B}" type="datetimeFigureOut">
              <a:rPr lang="en-US" smtClean="0"/>
              <a:t>1/26/18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6CC30E9-EB99-004A-8F2D-51023BB4E2C6}" type="slidenum">
              <a:rPr lang="en-US" smtClean="0"/>
              <a:t>‹#›</a:t>
            </a:fld>
            <a:endParaRPr lang="en-US"/>
          </a:p>
        </p:txBody>
      </p:sp>
    </p:spTree>
    <p:extLst>
      <p:ext uri="{BB962C8B-B14F-4D97-AF65-F5344CB8AC3E}">
        <p14:creationId xmlns:p14="http://schemas.microsoft.com/office/powerpoint/2010/main" val="13966110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C8084E2-F814-8044-8FCB-35F592DFAD9B}" type="datetimeFigureOut">
              <a:rPr lang="en-US" smtClean="0"/>
              <a:t>1/26/18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6CC30E9-EB99-004A-8F2D-51023BB4E2C6}" type="slidenum">
              <a:rPr lang="en-US" smtClean="0"/>
              <a:t>‹#›</a:t>
            </a:fld>
            <a:endParaRPr lang="en-US"/>
          </a:p>
        </p:txBody>
      </p:sp>
    </p:spTree>
    <p:extLst>
      <p:ext uri="{BB962C8B-B14F-4D97-AF65-F5344CB8AC3E}">
        <p14:creationId xmlns:p14="http://schemas.microsoft.com/office/powerpoint/2010/main" val="29468091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C8084E2-F814-8044-8FCB-35F592DFAD9B}" type="datetimeFigureOut">
              <a:rPr lang="en-US" smtClean="0"/>
              <a:t>1/26/18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6CC30E9-EB99-004A-8F2D-51023BB4E2C6}" type="slidenum">
              <a:rPr lang="en-US" smtClean="0"/>
              <a:t>‹#›</a:t>
            </a:fld>
            <a:endParaRPr lang="en-US"/>
          </a:p>
        </p:txBody>
      </p:sp>
    </p:spTree>
    <p:extLst>
      <p:ext uri="{BB962C8B-B14F-4D97-AF65-F5344CB8AC3E}">
        <p14:creationId xmlns:p14="http://schemas.microsoft.com/office/powerpoint/2010/main" val="2678432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C8084E2-F814-8044-8FCB-35F592DFAD9B}" type="datetimeFigureOut">
              <a:rPr lang="en-US" smtClean="0"/>
              <a:t>1/26/18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6CC30E9-EB99-004A-8F2D-51023BB4E2C6}" type="slidenum">
              <a:rPr lang="en-US" smtClean="0"/>
              <a:t>‹#›</a:t>
            </a:fld>
            <a:endParaRPr lang="en-US"/>
          </a:p>
        </p:txBody>
      </p:sp>
    </p:spTree>
    <p:extLst>
      <p:ext uri="{BB962C8B-B14F-4D97-AF65-F5344CB8AC3E}">
        <p14:creationId xmlns:p14="http://schemas.microsoft.com/office/powerpoint/2010/main" val="14154620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C8084E2-F814-8044-8FCB-35F592DFAD9B}" type="datetimeFigureOut">
              <a:rPr lang="en-US" smtClean="0"/>
              <a:t>1/26/18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6CC30E9-EB99-004A-8F2D-51023BB4E2C6}" type="slidenum">
              <a:rPr lang="en-US" smtClean="0"/>
              <a:t>‹#›</a:t>
            </a:fld>
            <a:endParaRPr lang="en-US"/>
          </a:p>
        </p:txBody>
      </p:sp>
    </p:spTree>
    <p:extLst>
      <p:ext uri="{BB962C8B-B14F-4D97-AF65-F5344CB8AC3E}">
        <p14:creationId xmlns:p14="http://schemas.microsoft.com/office/powerpoint/2010/main" val="14269650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C8084E2-F814-8044-8FCB-35F592DFAD9B}" type="datetimeFigureOut">
              <a:rPr lang="en-US" smtClean="0"/>
              <a:t>1/26/18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6CC30E9-EB99-004A-8F2D-51023BB4E2C6}" type="slidenum">
              <a:rPr lang="en-US" smtClean="0"/>
              <a:t>‹#›</a:t>
            </a:fld>
            <a:endParaRPr lang="en-US"/>
          </a:p>
        </p:txBody>
      </p:sp>
    </p:spTree>
    <p:extLst>
      <p:ext uri="{BB962C8B-B14F-4D97-AF65-F5344CB8AC3E}">
        <p14:creationId xmlns:p14="http://schemas.microsoft.com/office/powerpoint/2010/main" val="13517522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C8084E2-F814-8044-8FCB-35F592DFAD9B}" type="datetimeFigureOut">
              <a:rPr lang="en-US" smtClean="0"/>
              <a:t>1/26/18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CC30E9-EB99-004A-8F2D-51023BB4E2C6}" type="slidenum">
              <a:rPr lang="en-US" smtClean="0"/>
              <a:t>‹#›</a:t>
            </a:fld>
            <a:endParaRPr lang="en-US"/>
          </a:p>
        </p:txBody>
      </p:sp>
    </p:spTree>
    <p:extLst>
      <p:ext uri="{BB962C8B-B14F-4D97-AF65-F5344CB8AC3E}">
        <p14:creationId xmlns:p14="http://schemas.microsoft.com/office/powerpoint/2010/main" val="42828984"/>
      </p:ext>
    </p:extLst>
  </p:cSld>
  <p:clrMap bg1="lt1" tx1="dk1" bg2="lt2" tx2="dk2" accent1="accent1" accent2="accent2" accent3="accent3" accent4="accent4" accent5="accent5" accent6="accent6" hlink="hlink" folHlink="folHlink"/>
  <p:sldLayoutIdLst>
    <p:sldLayoutId id="2147484090" r:id="rId1"/>
    <p:sldLayoutId id="2147484091" r:id="rId2"/>
    <p:sldLayoutId id="2147484092" r:id="rId3"/>
    <p:sldLayoutId id="2147484093" r:id="rId4"/>
    <p:sldLayoutId id="2147484094" r:id="rId5"/>
    <p:sldLayoutId id="2147484095" r:id="rId6"/>
    <p:sldLayoutId id="2147484096" r:id="rId7"/>
    <p:sldLayoutId id="2147484097" r:id="rId8"/>
    <p:sldLayoutId id="2147484098" r:id="rId9"/>
    <p:sldLayoutId id="2147484099" r:id="rId10"/>
    <p:sldLayoutId id="2147484100"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 Target="slide9.xm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 Target="slide5.xml"/><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1E4B67-5C0E-504B-86B2-0D8D416E97D0}"/>
              </a:ext>
            </a:extLst>
          </p:cNvPr>
          <p:cNvSpPr>
            <a:spLocks noGrp="1"/>
          </p:cNvSpPr>
          <p:nvPr>
            <p:ph type="ctrTitle"/>
          </p:nvPr>
        </p:nvSpPr>
        <p:spPr>
          <a:xfrm>
            <a:off x="1524000" y="2315734"/>
            <a:ext cx="9144000" cy="2387600"/>
          </a:xfrm>
        </p:spPr>
        <p:txBody>
          <a:bodyPr>
            <a:normAutofit/>
          </a:bodyPr>
          <a:lstStyle/>
          <a:p>
            <a:r>
              <a:rPr lang="en-US" sz="5400" b="1" dirty="0"/>
              <a:t>Predicting crime and criminality</a:t>
            </a:r>
          </a:p>
        </p:txBody>
      </p:sp>
      <p:sp>
        <p:nvSpPr>
          <p:cNvPr id="3" name="Subtitle 2">
            <a:extLst>
              <a:ext uri="{FF2B5EF4-FFF2-40B4-BE49-F238E27FC236}">
                <a16:creationId xmlns:a16="http://schemas.microsoft.com/office/drawing/2014/main" id="{0997C7B1-1D64-5D4C-9C18-AA0096BFA997}"/>
              </a:ext>
            </a:extLst>
          </p:cNvPr>
          <p:cNvSpPr>
            <a:spLocks noGrp="1"/>
          </p:cNvSpPr>
          <p:nvPr>
            <p:ph type="subTitle" idx="1"/>
          </p:nvPr>
        </p:nvSpPr>
        <p:spPr>
          <a:xfrm>
            <a:off x="1524000" y="4795409"/>
            <a:ext cx="9144000" cy="1655762"/>
          </a:xfrm>
        </p:spPr>
        <p:txBody>
          <a:bodyPr>
            <a:normAutofit/>
          </a:bodyPr>
          <a:lstStyle/>
          <a:p>
            <a:r>
              <a:rPr lang="en-US" sz="2800" dirty="0"/>
              <a:t>Can “predictive policing” prevent crime before it happens?</a:t>
            </a:r>
          </a:p>
        </p:txBody>
      </p:sp>
      <p:pic>
        <p:nvPicPr>
          <p:cNvPr id="4" name="Picture 3">
            <a:extLst>
              <a:ext uri="{FF2B5EF4-FFF2-40B4-BE49-F238E27FC236}">
                <a16:creationId xmlns:a16="http://schemas.microsoft.com/office/drawing/2014/main" id="{F5A54DD5-3F6B-CC47-BC6E-E7C23F9E23BF}"/>
              </a:ext>
            </a:extLst>
          </p:cNvPr>
          <p:cNvPicPr>
            <a:picLocks noChangeAspect="1"/>
          </p:cNvPicPr>
          <p:nvPr/>
        </p:nvPicPr>
        <p:blipFill rotWithShape="1">
          <a:blip r:embed="rId2"/>
          <a:srcRect t="51190" b="8164"/>
          <a:stretch/>
        </p:blipFill>
        <p:spPr>
          <a:xfrm>
            <a:off x="0" y="0"/>
            <a:ext cx="12192000" cy="2766852"/>
          </a:xfrm>
          <a:prstGeom prst="rect">
            <a:avLst/>
          </a:prstGeom>
        </p:spPr>
      </p:pic>
    </p:spTree>
    <p:extLst>
      <p:ext uri="{BB962C8B-B14F-4D97-AF65-F5344CB8AC3E}">
        <p14:creationId xmlns:p14="http://schemas.microsoft.com/office/powerpoint/2010/main" val="31161801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7C9BCF1-0E8B-7145-8106-B9EC3193A636}"/>
              </a:ext>
            </a:extLst>
          </p:cNvPr>
          <p:cNvSpPr>
            <a:spLocks noGrp="1"/>
          </p:cNvSpPr>
          <p:nvPr>
            <p:ph idx="1"/>
          </p:nvPr>
        </p:nvSpPr>
        <p:spPr>
          <a:xfrm>
            <a:off x="590227" y="2055813"/>
            <a:ext cx="6786966" cy="3526753"/>
          </a:xfrm>
        </p:spPr>
        <p:txBody>
          <a:bodyPr>
            <a:normAutofit/>
          </a:bodyPr>
          <a:lstStyle/>
          <a:p>
            <a:endParaRPr lang="en-US" sz="3200" b="1" dirty="0"/>
          </a:p>
          <a:p>
            <a:pPr marL="0" indent="0" algn="ctr">
              <a:buNone/>
            </a:pPr>
            <a:r>
              <a:rPr lang="en-US" sz="3200" i="1" dirty="0"/>
              <a:t>Predictive Policing is the application of analytics and artificial intelligence for prediction, identification and precaution of any criminal activity</a:t>
            </a:r>
            <a:endParaRPr lang="en-US" sz="3200" dirty="0">
              <a:effectLst/>
            </a:endParaRPr>
          </a:p>
        </p:txBody>
      </p:sp>
      <p:pic>
        <p:nvPicPr>
          <p:cNvPr id="5" name="Picture 4">
            <a:extLst>
              <a:ext uri="{FF2B5EF4-FFF2-40B4-BE49-F238E27FC236}">
                <a16:creationId xmlns:a16="http://schemas.microsoft.com/office/drawing/2014/main" id="{C87FE30E-677D-4045-863C-3D8DB2D8FA7D}"/>
              </a:ext>
            </a:extLst>
          </p:cNvPr>
          <p:cNvPicPr>
            <a:picLocks noChangeAspect="1"/>
          </p:cNvPicPr>
          <p:nvPr/>
        </p:nvPicPr>
        <p:blipFill rotWithShape="1">
          <a:blip r:embed="rId3"/>
          <a:srcRect l="54342"/>
          <a:stretch/>
        </p:blipFill>
        <p:spPr>
          <a:xfrm>
            <a:off x="8012624" y="0"/>
            <a:ext cx="4179376" cy="6858000"/>
          </a:xfrm>
          <a:prstGeom prst="rect">
            <a:avLst/>
          </a:prstGeom>
        </p:spPr>
      </p:pic>
      <p:sp>
        <p:nvSpPr>
          <p:cNvPr id="7" name="Title 6">
            <a:extLst>
              <a:ext uri="{FF2B5EF4-FFF2-40B4-BE49-F238E27FC236}">
                <a16:creationId xmlns:a16="http://schemas.microsoft.com/office/drawing/2014/main" id="{A7ACD4BF-E21A-1348-A009-173F4FEDB0CF}"/>
              </a:ext>
            </a:extLst>
          </p:cNvPr>
          <p:cNvSpPr>
            <a:spLocks noGrp="1"/>
          </p:cNvSpPr>
          <p:nvPr>
            <p:ph type="title"/>
          </p:nvPr>
        </p:nvSpPr>
        <p:spPr/>
        <p:txBody>
          <a:bodyPr/>
          <a:lstStyle/>
          <a:p>
            <a:r>
              <a:rPr lang="en-US" dirty="0"/>
              <a:t>Definition</a:t>
            </a:r>
          </a:p>
        </p:txBody>
      </p:sp>
    </p:spTree>
    <p:extLst>
      <p:ext uri="{BB962C8B-B14F-4D97-AF65-F5344CB8AC3E}">
        <p14:creationId xmlns:p14="http://schemas.microsoft.com/office/powerpoint/2010/main" val="24397444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47599-1579-054A-B893-D40452F05CB0}"/>
              </a:ext>
            </a:extLst>
          </p:cNvPr>
          <p:cNvSpPr>
            <a:spLocks noGrp="1"/>
          </p:cNvSpPr>
          <p:nvPr>
            <p:ph type="title"/>
          </p:nvPr>
        </p:nvSpPr>
        <p:spPr/>
        <p:txBody>
          <a:bodyPr/>
          <a:lstStyle/>
          <a:p>
            <a:r>
              <a:rPr lang="en-US" b="1" dirty="0"/>
              <a:t>Common Approaches</a:t>
            </a:r>
          </a:p>
        </p:txBody>
      </p:sp>
      <p:pic>
        <p:nvPicPr>
          <p:cNvPr id="1025" name="Picture 1" descr="page16image2938800">
            <a:extLst>
              <a:ext uri="{FF2B5EF4-FFF2-40B4-BE49-F238E27FC236}">
                <a16:creationId xmlns:a16="http://schemas.microsoft.com/office/drawing/2014/main" id="{E9DC2D7C-EA1C-1E46-94D0-E84D34E586B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371" t="23211" r="-490" b="25011"/>
          <a:stretch/>
        </p:blipFill>
        <p:spPr bwMode="auto">
          <a:xfrm>
            <a:off x="1324867" y="1690688"/>
            <a:ext cx="9542265" cy="389572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DBFF9774-E824-0544-8225-80F5A54A5A24}"/>
              </a:ext>
            </a:extLst>
          </p:cNvPr>
          <p:cNvSpPr txBox="1"/>
          <p:nvPr/>
        </p:nvSpPr>
        <p:spPr>
          <a:xfrm>
            <a:off x="523373" y="6488668"/>
            <a:ext cx="4150894" cy="307777"/>
          </a:xfrm>
          <a:prstGeom prst="rect">
            <a:avLst/>
          </a:prstGeom>
          <a:noFill/>
        </p:spPr>
        <p:txBody>
          <a:bodyPr wrap="square" rtlCol="0">
            <a:spAutoFit/>
          </a:bodyPr>
          <a:lstStyle/>
          <a:p>
            <a:r>
              <a:rPr lang="en-US" sz="1400" dirty="0"/>
              <a:t>Source: </a:t>
            </a:r>
            <a:r>
              <a:rPr lang="en-US" sz="1400" dirty="0" err="1"/>
              <a:t>sciencemag.org</a:t>
            </a:r>
            <a:endParaRPr lang="en-US" sz="1400" dirty="0"/>
          </a:p>
        </p:txBody>
      </p:sp>
    </p:spTree>
    <p:extLst>
      <p:ext uri="{BB962C8B-B14F-4D97-AF65-F5344CB8AC3E}">
        <p14:creationId xmlns:p14="http://schemas.microsoft.com/office/powerpoint/2010/main" val="27750755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FAF046-B641-E943-A16C-90854B5B8DB7}"/>
              </a:ext>
            </a:extLst>
          </p:cNvPr>
          <p:cNvSpPr>
            <a:spLocks noGrp="1"/>
          </p:cNvSpPr>
          <p:nvPr>
            <p:ph type="title"/>
          </p:nvPr>
        </p:nvSpPr>
        <p:spPr/>
        <p:txBody>
          <a:bodyPr>
            <a:normAutofit/>
          </a:bodyPr>
          <a:lstStyle/>
          <a:p>
            <a:r>
              <a:rPr lang="en-US" b="1" dirty="0"/>
              <a:t>A Case Study 1:</a:t>
            </a:r>
            <a:br>
              <a:rPr lang="en-US" b="1" dirty="0"/>
            </a:br>
            <a:r>
              <a:rPr lang="en-US" sz="3200" b="1" i="1" dirty="0"/>
              <a:t>Predicting crimes in LA and Denver</a:t>
            </a:r>
            <a:endParaRPr lang="en-US" b="1" i="1" dirty="0"/>
          </a:p>
        </p:txBody>
      </p:sp>
      <p:sp>
        <p:nvSpPr>
          <p:cNvPr id="7" name="Rectangle 6">
            <a:extLst>
              <a:ext uri="{FF2B5EF4-FFF2-40B4-BE49-F238E27FC236}">
                <a16:creationId xmlns:a16="http://schemas.microsoft.com/office/drawing/2014/main" id="{2764733F-0354-874A-BEEB-DDE8CD9FC1AF}"/>
              </a:ext>
            </a:extLst>
          </p:cNvPr>
          <p:cNvSpPr/>
          <p:nvPr/>
        </p:nvSpPr>
        <p:spPr>
          <a:xfrm>
            <a:off x="739942" y="6292600"/>
            <a:ext cx="10712116" cy="523220"/>
          </a:xfrm>
          <a:prstGeom prst="rect">
            <a:avLst/>
          </a:prstGeom>
        </p:spPr>
        <p:txBody>
          <a:bodyPr wrap="square">
            <a:spAutoFit/>
          </a:bodyPr>
          <a:lstStyle/>
          <a:p>
            <a:r>
              <a:rPr lang="en-US" sz="1400" dirty="0"/>
              <a:t>Article </a:t>
            </a:r>
            <a:r>
              <a:rPr lang="en-US" sz="1400" i="1" dirty="0"/>
              <a:t>“CRIME PREDICTION BASED ON CRIME TYPES AND USING SPATIAL AND TEMPORAL CRIMINAL HOTSPOTS”</a:t>
            </a:r>
            <a:r>
              <a:rPr lang="en-US" sz="1400" dirty="0"/>
              <a:t>.</a:t>
            </a:r>
            <a:r>
              <a:rPr lang="en-US" sz="1400" i="1" dirty="0"/>
              <a:t> </a:t>
            </a:r>
            <a:r>
              <a:rPr lang="en-US" sz="1400" dirty="0" err="1"/>
              <a:t>Almanie</a:t>
            </a:r>
            <a:r>
              <a:rPr lang="en-US" sz="1400" dirty="0"/>
              <a:t>, </a:t>
            </a:r>
            <a:r>
              <a:rPr lang="en-US" sz="1400" dirty="0" err="1"/>
              <a:t>Tahani</a:t>
            </a:r>
            <a:r>
              <a:rPr lang="en-US" sz="1400" dirty="0"/>
              <a:t>, </a:t>
            </a:r>
            <a:r>
              <a:rPr lang="en-US" sz="1400" dirty="0" err="1"/>
              <a:t>Rsha</a:t>
            </a:r>
            <a:r>
              <a:rPr lang="en-US" sz="1400" dirty="0"/>
              <a:t> Mirza, and Elizabeth </a:t>
            </a:r>
            <a:r>
              <a:rPr lang="en-US" sz="1400" dirty="0" err="1"/>
              <a:t>Lor</a:t>
            </a:r>
            <a:r>
              <a:rPr lang="en-US" sz="1400" dirty="0"/>
              <a:t> (2015)</a:t>
            </a:r>
          </a:p>
        </p:txBody>
      </p:sp>
      <p:sp>
        <p:nvSpPr>
          <p:cNvPr id="5" name="Rounded Rectangle 4">
            <a:extLst>
              <a:ext uri="{FF2B5EF4-FFF2-40B4-BE49-F238E27FC236}">
                <a16:creationId xmlns:a16="http://schemas.microsoft.com/office/drawing/2014/main" id="{2A917650-F51F-394C-8304-26BC5A15BA6C}"/>
              </a:ext>
            </a:extLst>
          </p:cNvPr>
          <p:cNvSpPr/>
          <p:nvPr/>
        </p:nvSpPr>
        <p:spPr>
          <a:xfrm>
            <a:off x="396481" y="3351132"/>
            <a:ext cx="2964153" cy="2115647"/>
          </a:xfrm>
          <a:prstGeom prst="roundRect">
            <a:avLst>
              <a:gd name="adj" fmla="val 5093"/>
            </a:avLst>
          </a:prstGeom>
          <a:solidFill>
            <a:schemeClr val="bg2"/>
          </a:solidFill>
          <a:ln>
            <a:noFill/>
          </a:ln>
          <a:effectLst>
            <a:outerShdw blurRad="50800" dist="38100" dir="5400000" algn="t" rotWithShape="0">
              <a:schemeClr val="tx1">
                <a:lumMod val="85000"/>
                <a:lumOff val="15000"/>
                <a:alpha val="40000"/>
              </a:schemeClr>
            </a:outerShdw>
          </a:effectLst>
        </p:spPr>
        <p:style>
          <a:lnRef idx="1">
            <a:schemeClr val="accent3"/>
          </a:lnRef>
          <a:fillRef idx="2">
            <a:schemeClr val="accent3"/>
          </a:fillRef>
          <a:effectRef idx="1">
            <a:schemeClr val="accent3"/>
          </a:effectRef>
          <a:fontRef idx="minor">
            <a:schemeClr val="dk1"/>
          </a:fontRef>
        </p:style>
        <p:txBody>
          <a:bodyPr rtlCol="0" anchor="ctr" anchorCtr="0"/>
          <a:lstStyle/>
          <a:p>
            <a:pPr marL="571500" lvl="1" indent="-433388">
              <a:spcBef>
                <a:spcPts val="1200"/>
              </a:spcBef>
              <a:spcAft>
                <a:spcPts val="600"/>
              </a:spcAft>
              <a:buFont typeface="Arial" panose="020B0604020202020204" pitchFamily="34" charset="0"/>
              <a:buChar char="•"/>
            </a:pPr>
            <a:r>
              <a:rPr lang="en-US" sz="2400" b="1" dirty="0"/>
              <a:t>Type of crime</a:t>
            </a:r>
          </a:p>
          <a:p>
            <a:pPr marL="571500" lvl="1" indent="-433388">
              <a:spcBef>
                <a:spcPts val="1200"/>
              </a:spcBef>
              <a:spcAft>
                <a:spcPts val="600"/>
              </a:spcAft>
              <a:buFont typeface="Arial" panose="020B0604020202020204" pitchFamily="34" charset="0"/>
              <a:buChar char="•"/>
            </a:pPr>
            <a:r>
              <a:rPr lang="en-US" sz="2400" b="1" dirty="0"/>
              <a:t>Occurrence time</a:t>
            </a:r>
          </a:p>
          <a:p>
            <a:pPr marL="571500" lvl="1" indent="-433388">
              <a:spcBef>
                <a:spcPts val="1200"/>
              </a:spcBef>
              <a:spcAft>
                <a:spcPts val="600"/>
              </a:spcAft>
              <a:buFont typeface="Arial" panose="020B0604020202020204" pitchFamily="34" charset="0"/>
              <a:buChar char="•"/>
            </a:pPr>
            <a:r>
              <a:rPr lang="en-US" sz="2400" b="1" dirty="0"/>
              <a:t>Crime location</a:t>
            </a:r>
          </a:p>
        </p:txBody>
      </p:sp>
      <p:sp>
        <p:nvSpPr>
          <p:cNvPr id="10" name="Rectangle 9">
            <a:extLst>
              <a:ext uri="{FF2B5EF4-FFF2-40B4-BE49-F238E27FC236}">
                <a16:creationId xmlns:a16="http://schemas.microsoft.com/office/drawing/2014/main" id="{53CF6223-C972-C841-8166-C8281B0D52FC}"/>
              </a:ext>
            </a:extLst>
          </p:cNvPr>
          <p:cNvSpPr/>
          <p:nvPr/>
        </p:nvSpPr>
        <p:spPr>
          <a:xfrm>
            <a:off x="1272511" y="2106843"/>
            <a:ext cx="784702" cy="461665"/>
          </a:xfrm>
          <a:prstGeom prst="rect">
            <a:avLst/>
          </a:prstGeom>
        </p:spPr>
        <p:txBody>
          <a:bodyPr wrap="none">
            <a:spAutoFit/>
          </a:bodyPr>
          <a:lstStyle/>
          <a:p>
            <a:r>
              <a:rPr lang="en-US" sz="2400" b="1" dirty="0">
                <a:solidFill>
                  <a:schemeClr val="accent2">
                    <a:lumMod val="75000"/>
                  </a:schemeClr>
                </a:solidFill>
              </a:rPr>
              <a:t>Data</a:t>
            </a:r>
            <a:endParaRPr lang="en-US" sz="2400" dirty="0">
              <a:solidFill>
                <a:schemeClr val="accent2">
                  <a:lumMod val="75000"/>
                </a:schemeClr>
              </a:solidFill>
            </a:endParaRPr>
          </a:p>
        </p:txBody>
      </p:sp>
      <p:sp>
        <p:nvSpPr>
          <p:cNvPr id="11" name="Rounded Rectangle 10">
            <a:extLst>
              <a:ext uri="{FF2B5EF4-FFF2-40B4-BE49-F238E27FC236}">
                <a16:creationId xmlns:a16="http://schemas.microsoft.com/office/drawing/2014/main" id="{DAA1167B-3C68-1A4E-934A-A73E6BF0F94A}"/>
              </a:ext>
            </a:extLst>
          </p:cNvPr>
          <p:cNvSpPr/>
          <p:nvPr/>
        </p:nvSpPr>
        <p:spPr>
          <a:xfrm>
            <a:off x="4283907" y="4595407"/>
            <a:ext cx="3277422" cy="1433011"/>
          </a:xfrm>
          <a:prstGeom prst="roundRect">
            <a:avLst>
              <a:gd name="adj" fmla="val 5093"/>
            </a:avLst>
          </a:prstGeom>
          <a:solidFill>
            <a:schemeClr val="bg2"/>
          </a:solidFill>
          <a:ln>
            <a:noFill/>
          </a:ln>
          <a:effectLst>
            <a:outerShdw blurRad="50800" dist="38100" dir="5400000" algn="t" rotWithShape="0">
              <a:schemeClr val="tx1">
                <a:lumMod val="85000"/>
                <a:lumOff val="15000"/>
                <a:alpha val="40000"/>
              </a:schemeClr>
            </a:outerShdw>
          </a:effectLst>
        </p:spPr>
        <p:style>
          <a:lnRef idx="1">
            <a:schemeClr val="accent3"/>
          </a:lnRef>
          <a:fillRef idx="2">
            <a:schemeClr val="accent3"/>
          </a:fillRef>
          <a:effectRef idx="1">
            <a:schemeClr val="accent3"/>
          </a:effectRef>
          <a:fontRef idx="minor">
            <a:schemeClr val="dk1"/>
          </a:fontRef>
        </p:style>
        <p:txBody>
          <a:bodyPr rtlCol="0" anchor="ctr" anchorCtr="0"/>
          <a:lstStyle/>
          <a:p>
            <a:pPr marL="138112" lvl="1" algn="ctr">
              <a:spcBef>
                <a:spcPts val="1200"/>
              </a:spcBef>
              <a:spcAft>
                <a:spcPts val="600"/>
              </a:spcAft>
            </a:pPr>
            <a:r>
              <a:rPr lang="en-US" sz="2400" b="1" dirty="0"/>
              <a:t>Naive Bayesian </a:t>
            </a:r>
          </a:p>
          <a:p>
            <a:pPr marL="138112" lvl="1" algn="ctr">
              <a:spcBef>
                <a:spcPts val="1200"/>
              </a:spcBef>
              <a:spcAft>
                <a:spcPts val="600"/>
              </a:spcAft>
            </a:pPr>
            <a:r>
              <a:rPr lang="en-US" sz="2000" b="1" dirty="0"/>
              <a:t>Crime type prediction</a:t>
            </a:r>
          </a:p>
        </p:txBody>
      </p:sp>
      <p:sp>
        <p:nvSpPr>
          <p:cNvPr id="12" name="Rectangle 11">
            <a:extLst>
              <a:ext uri="{FF2B5EF4-FFF2-40B4-BE49-F238E27FC236}">
                <a16:creationId xmlns:a16="http://schemas.microsoft.com/office/drawing/2014/main" id="{F31175A6-FEE9-6A45-92C4-E62754BF3587}"/>
              </a:ext>
            </a:extLst>
          </p:cNvPr>
          <p:cNvSpPr/>
          <p:nvPr/>
        </p:nvSpPr>
        <p:spPr>
          <a:xfrm>
            <a:off x="4741138" y="2106843"/>
            <a:ext cx="2370905" cy="461665"/>
          </a:xfrm>
          <a:prstGeom prst="rect">
            <a:avLst/>
          </a:prstGeom>
        </p:spPr>
        <p:txBody>
          <a:bodyPr wrap="none">
            <a:spAutoFit/>
          </a:bodyPr>
          <a:lstStyle/>
          <a:p>
            <a:r>
              <a:rPr lang="en-US" sz="2400" b="1" dirty="0">
                <a:solidFill>
                  <a:schemeClr val="accent2">
                    <a:lumMod val="75000"/>
                  </a:schemeClr>
                </a:solidFill>
              </a:rPr>
              <a:t>Predicting Model</a:t>
            </a:r>
          </a:p>
        </p:txBody>
      </p:sp>
      <p:sp>
        <p:nvSpPr>
          <p:cNvPr id="13" name="Rounded Rectangle 12">
            <a:extLst>
              <a:ext uri="{FF2B5EF4-FFF2-40B4-BE49-F238E27FC236}">
                <a16:creationId xmlns:a16="http://schemas.microsoft.com/office/drawing/2014/main" id="{59FDB381-D0EB-9448-8A6C-89F13E9E10F5}"/>
              </a:ext>
            </a:extLst>
          </p:cNvPr>
          <p:cNvSpPr/>
          <p:nvPr/>
        </p:nvSpPr>
        <p:spPr>
          <a:xfrm>
            <a:off x="8484602" y="3277139"/>
            <a:ext cx="3277422" cy="2256266"/>
          </a:xfrm>
          <a:prstGeom prst="roundRect">
            <a:avLst>
              <a:gd name="adj" fmla="val 5093"/>
            </a:avLst>
          </a:prstGeom>
          <a:solidFill>
            <a:schemeClr val="bg2"/>
          </a:solidFill>
          <a:ln>
            <a:noFill/>
          </a:ln>
          <a:effectLst>
            <a:outerShdw blurRad="50800" dist="38100" dir="5400000" algn="t" rotWithShape="0">
              <a:schemeClr val="tx1">
                <a:lumMod val="85000"/>
                <a:lumOff val="15000"/>
                <a:alpha val="40000"/>
              </a:schemeClr>
            </a:outerShdw>
          </a:effectLst>
        </p:spPr>
        <p:style>
          <a:lnRef idx="1">
            <a:schemeClr val="accent3"/>
          </a:lnRef>
          <a:fillRef idx="2">
            <a:schemeClr val="accent3"/>
          </a:fillRef>
          <a:effectRef idx="1">
            <a:schemeClr val="accent3"/>
          </a:effectRef>
          <a:fontRef idx="minor">
            <a:schemeClr val="dk1"/>
          </a:fontRef>
        </p:style>
        <p:txBody>
          <a:bodyPr rtlCol="0" anchor="ctr" anchorCtr="0"/>
          <a:lstStyle/>
          <a:p>
            <a:pPr marL="138112" lvl="1" algn="ctr">
              <a:spcBef>
                <a:spcPts val="1200"/>
              </a:spcBef>
              <a:spcAft>
                <a:spcPts val="600"/>
              </a:spcAft>
            </a:pPr>
            <a:r>
              <a:rPr lang="en-US" sz="2400" b="1" dirty="0"/>
              <a:t>Potential crime type in a specific location within a particular time in the future</a:t>
            </a:r>
            <a:endParaRPr lang="en-US" sz="3200" b="1" dirty="0"/>
          </a:p>
        </p:txBody>
      </p:sp>
      <p:sp>
        <p:nvSpPr>
          <p:cNvPr id="14" name="Rectangle 13">
            <a:extLst>
              <a:ext uri="{FF2B5EF4-FFF2-40B4-BE49-F238E27FC236}">
                <a16:creationId xmlns:a16="http://schemas.microsoft.com/office/drawing/2014/main" id="{04C978D4-3D83-144C-8068-B4BD7A03657C}"/>
              </a:ext>
            </a:extLst>
          </p:cNvPr>
          <p:cNvSpPr/>
          <p:nvPr/>
        </p:nvSpPr>
        <p:spPr>
          <a:xfrm>
            <a:off x="9394127" y="2107065"/>
            <a:ext cx="1358962" cy="461665"/>
          </a:xfrm>
          <a:prstGeom prst="rect">
            <a:avLst/>
          </a:prstGeom>
        </p:spPr>
        <p:txBody>
          <a:bodyPr wrap="none">
            <a:spAutoFit/>
          </a:bodyPr>
          <a:lstStyle/>
          <a:p>
            <a:r>
              <a:rPr lang="en-US" sz="2400" b="1" dirty="0">
                <a:solidFill>
                  <a:schemeClr val="accent2">
                    <a:lumMod val="75000"/>
                  </a:schemeClr>
                </a:solidFill>
              </a:rPr>
              <a:t>Outcome</a:t>
            </a:r>
          </a:p>
        </p:txBody>
      </p:sp>
      <p:sp>
        <p:nvSpPr>
          <p:cNvPr id="17" name="Rounded Rectangle 16">
            <a:extLst>
              <a:ext uri="{FF2B5EF4-FFF2-40B4-BE49-F238E27FC236}">
                <a16:creationId xmlns:a16="http://schemas.microsoft.com/office/drawing/2014/main" id="{F1FB7CB9-3F29-0A49-B10A-A5B302311F0E}"/>
              </a:ext>
            </a:extLst>
          </p:cNvPr>
          <p:cNvSpPr/>
          <p:nvPr/>
        </p:nvSpPr>
        <p:spPr>
          <a:xfrm>
            <a:off x="4300654" y="2779471"/>
            <a:ext cx="3277422" cy="1539447"/>
          </a:xfrm>
          <a:prstGeom prst="roundRect">
            <a:avLst>
              <a:gd name="adj" fmla="val 5093"/>
            </a:avLst>
          </a:prstGeom>
          <a:solidFill>
            <a:schemeClr val="bg2"/>
          </a:solidFill>
          <a:ln>
            <a:noFill/>
          </a:ln>
          <a:effectLst>
            <a:outerShdw blurRad="50800" dist="38100" dir="5400000" algn="t" rotWithShape="0">
              <a:schemeClr val="tx1">
                <a:lumMod val="85000"/>
                <a:lumOff val="15000"/>
                <a:alpha val="40000"/>
              </a:schemeClr>
            </a:outerShdw>
          </a:effectLst>
        </p:spPr>
        <p:style>
          <a:lnRef idx="1">
            <a:schemeClr val="accent3"/>
          </a:lnRef>
          <a:fillRef idx="2">
            <a:schemeClr val="accent3"/>
          </a:fillRef>
          <a:effectRef idx="1">
            <a:schemeClr val="accent3"/>
          </a:effectRef>
          <a:fontRef idx="minor">
            <a:schemeClr val="dk1"/>
          </a:fontRef>
        </p:style>
        <p:txBody>
          <a:bodyPr rtlCol="0" anchor="ctr" anchorCtr="0"/>
          <a:lstStyle/>
          <a:p>
            <a:pPr marL="138112" lvl="1" algn="ctr">
              <a:spcBef>
                <a:spcPts val="1200"/>
              </a:spcBef>
              <a:spcAft>
                <a:spcPts val="600"/>
              </a:spcAft>
            </a:pPr>
            <a:r>
              <a:rPr lang="en-US" sz="2400" b="1" dirty="0" err="1"/>
              <a:t>Apriori</a:t>
            </a:r>
            <a:r>
              <a:rPr lang="en-US" sz="2400" b="1" dirty="0"/>
              <a:t> algorithm</a:t>
            </a:r>
          </a:p>
          <a:p>
            <a:pPr algn="ctr"/>
            <a:r>
              <a:rPr lang="en-US" sz="2000" b="1" dirty="0"/>
              <a:t>Spatial and temporal criminal hotspots</a:t>
            </a:r>
          </a:p>
        </p:txBody>
      </p:sp>
      <p:cxnSp>
        <p:nvCxnSpPr>
          <p:cNvPr id="20" name="Straight Arrow Connector 19">
            <a:extLst>
              <a:ext uri="{FF2B5EF4-FFF2-40B4-BE49-F238E27FC236}">
                <a16:creationId xmlns:a16="http://schemas.microsoft.com/office/drawing/2014/main" id="{4DB97736-7D7A-4F40-8CD8-99AD3261AD9F}"/>
              </a:ext>
            </a:extLst>
          </p:cNvPr>
          <p:cNvCxnSpPr>
            <a:stCxn id="5" idx="3"/>
            <a:endCxn id="17" idx="1"/>
          </p:cNvCxnSpPr>
          <p:nvPr/>
        </p:nvCxnSpPr>
        <p:spPr>
          <a:xfrm flipV="1">
            <a:off x="3360634" y="3549195"/>
            <a:ext cx="940020" cy="859761"/>
          </a:xfrm>
          <a:prstGeom prst="straightConnector1">
            <a:avLst/>
          </a:prstGeom>
          <a:ln w="38100">
            <a:solidFill>
              <a:schemeClr val="accent5">
                <a:lumMod val="75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EC8EFC23-0EB7-5645-8531-341CFA9B3922}"/>
              </a:ext>
            </a:extLst>
          </p:cNvPr>
          <p:cNvCxnSpPr>
            <a:cxnSpLocks/>
            <a:stCxn id="5" idx="3"/>
            <a:endCxn id="11" idx="1"/>
          </p:cNvCxnSpPr>
          <p:nvPr/>
        </p:nvCxnSpPr>
        <p:spPr>
          <a:xfrm>
            <a:off x="3360634" y="4408956"/>
            <a:ext cx="923273" cy="902957"/>
          </a:xfrm>
          <a:prstGeom prst="straightConnector1">
            <a:avLst/>
          </a:prstGeom>
          <a:ln w="38100">
            <a:solidFill>
              <a:schemeClr val="accent5">
                <a:lumMod val="75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52F4F2D0-2188-B54C-A187-8730B3C7612F}"/>
              </a:ext>
            </a:extLst>
          </p:cNvPr>
          <p:cNvCxnSpPr>
            <a:cxnSpLocks/>
            <a:stCxn id="17" idx="3"/>
            <a:endCxn id="13" idx="1"/>
          </p:cNvCxnSpPr>
          <p:nvPr/>
        </p:nvCxnSpPr>
        <p:spPr>
          <a:xfrm>
            <a:off x="7578076" y="3549195"/>
            <a:ext cx="906526" cy="856077"/>
          </a:xfrm>
          <a:prstGeom prst="straightConnector1">
            <a:avLst/>
          </a:prstGeom>
          <a:ln w="38100">
            <a:solidFill>
              <a:schemeClr val="accent5">
                <a:lumMod val="75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F5327D30-7256-174A-BDB5-99419C310DFA}"/>
              </a:ext>
            </a:extLst>
          </p:cNvPr>
          <p:cNvCxnSpPr>
            <a:cxnSpLocks/>
            <a:stCxn id="11" idx="3"/>
            <a:endCxn id="13" idx="1"/>
          </p:cNvCxnSpPr>
          <p:nvPr/>
        </p:nvCxnSpPr>
        <p:spPr>
          <a:xfrm flipV="1">
            <a:off x="7561329" y="4405272"/>
            <a:ext cx="923273" cy="906641"/>
          </a:xfrm>
          <a:prstGeom prst="straightConnector1">
            <a:avLst/>
          </a:prstGeom>
          <a:ln w="38100">
            <a:solidFill>
              <a:schemeClr val="accent5">
                <a:lumMod val="75000"/>
              </a:schemeClr>
            </a:solidFill>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628849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BD54E9-A94D-B04D-95F7-E23CDAB57B12}"/>
              </a:ext>
            </a:extLst>
          </p:cNvPr>
          <p:cNvSpPr>
            <a:spLocks noGrp="1"/>
          </p:cNvSpPr>
          <p:nvPr>
            <p:ph type="title"/>
          </p:nvPr>
        </p:nvSpPr>
        <p:spPr/>
        <p:txBody>
          <a:bodyPr>
            <a:normAutofit/>
          </a:bodyPr>
          <a:lstStyle/>
          <a:p>
            <a:r>
              <a:rPr lang="en-US" b="1" dirty="0"/>
              <a:t>A Case Study 2:</a:t>
            </a:r>
            <a:br>
              <a:rPr lang="en-US" b="1" dirty="0"/>
            </a:br>
            <a:r>
              <a:rPr lang="en-US" sz="3200" b="1" i="1" dirty="0"/>
              <a:t>Predicting crimes using deep learning</a:t>
            </a:r>
            <a:endParaRPr lang="en-US" sz="3200" b="1" dirty="0"/>
          </a:p>
        </p:txBody>
      </p:sp>
      <p:sp>
        <p:nvSpPr>
          <p:cNvPr id="4" name="Rectangle 3">
            <a:extLst>
              <a:ext uri="{FF2B5EF4-FFF2-40B4-BE49-F238E27FC236}">
                <a16:creationId xmlns:a16="http://schemas.microsoft.com/office/drawing/2014/main" id="{9C77AF6B-B79B-F54A-B585-246D713C27A8}"/>
              </a:ext>
            </a:extLst>
          </p:cNvPr>
          <p:cNvSpPr/>
          <p:nvPr/>
        </p:nvSpPr>
        <p:spPr>
          <a:xfrm>
            <a:off x="838200" y="6472105"/>
            <a:ext cx="10287000" cy="307777"/>
          </a:xfrm>
          <a:prstGeom prst="rect">
            <a:avLst/>
          </a:prstGeom>
        </p:spPr>
        <p:txBody>
          <a:bodyPr wrap="square">
            <a:spAutoFit/>
          </a:bodyPr>
          <a:lstStyle/>
          <a:p>
            <a:r>
              <a:rPr lang="en-US" sz="1400" dirty="0"/>
              <a:t>Article “</a:t>
            </a:r>
            <a:r>
              <a:rPr lang="en-US" sz="1400" i="1" dirty="0"/>
              <a:t>Prediction of crime occurrence from multi-modal data using deep learning</a:t>
            </a:r>
            <a:r>
              <a:rPr lang="en-US" sz="1400" dirty="0"/>
              <a:t>”. </a:t>
            </a:r>
            <a:r>
              <a:rPr lang="en-US" sz="1400" dirty="0" err="1"/>
              <a:t>Hyeon</a:t>
            </a:r>
            <a:r>
              <a:rPr lang="en-US" sz="1400" dirty="0"/>
              <a:t>-Woo Kang, Hang-Bong Kang (2017)</a:t>
            </a:r>
          </a:p>
        </p:txBody>
      </p:sp>
      <p:sp>
        <p:nvSpPr>
          <p:cNvPr id="7" name="Rounded Rectangle 6">
            <a:extLst>
              <a:ext uri="{FF2B5EF4-FFF2-40B4-BE49-F238E27FC236}">
                <a16:creationId xmlns:a16="http://schemas.microsoft.com/office/drawing/2014/main" id="{5951F134-18D5-0C4F-9482-5367DE463222}"/>
              </a:ext>
            </a:extLst>
          </p:cNvPr>
          <p:cNvSpPr/>
          <p:nvPr/>
        </p:nvSpPr>
        <p:spPr>
          <a:xfrm>
            <a:off x="362987" y="3251786"/>
            <a:ext cx="2964153" cy="2491729"/>
          </a:xfrm>
          <a:prstGeom prst="roundRect">
            <a:avLst>
              <a:gd name="adj" fmla="val 5093"/>
            </a:avLst>
          </a:prstGeom>
          <a:solidFill>
            <a:schemeClr val="bg2"/>
          </a:solidFill>
          <a:ln>
            <a:noFill/>
          </a:ln>
          <a:effectLst>
            <a:outerShdw blurRad="50800" dist="38100" dir="5400000" algn="t" rotWithShape="0">
              <a:schemeClr val="tx1">
                <a:lumMod val="85000"/>
                <a:lumOff val="15000"/>
                <a:alpha val="40000"/>
              </a:schemeClr>
            </a:outerShdw>
          </a:effectLst>
        </p:spPr>
        <p:style>
          <a:lnRef idx="1">
            <a:schemeClr val="accent3"/>
          </a:lnRef>
          <a:fillRef idx="2">
            <a:schemeClr val="accent3"/>
          </a:fillRef>
          <a:effectRef idx="1">
            <a:schemeClr val="accent3"/>
          </a:effectRef>
          <a:fontRef idx="minor">
            <a:schemeClr val="dk1"/>
          </a:fontRef>
        </p:style>
        <p:txBody>
          <a:bodyPr rtlCol="0" anchor="ctr" anchorCtr="0"/>
          <a:lstStyle/>
          <a:p>
            <a:pPr marL="571500" lvl="1" indent="-433388">
              <a:spcBef>
                <a:spcPts val="1200"/>
              </a:spcBef>
              <a:spcAft>
                <a:spcPts val="600"/>
              </a:spcAft>
              <a:buFont typeface="Arial" panose="020B0604020202020204" pitchFamily="34" charset="0"/>
              <a:buChar char="•"/>
            </a:pPr>
            <a:r>
              <a:rPr lang="en-US" sz="2400" b="1" dirty="0"/>
              <a:t>Crime statistics</a:t>
            </a:r>
          </a:p>
          <a:p>
            <a:pPr marL="571500" lvl="1" indent="-433388">
              <a:spcBef>
                <a:spcPts val="1200"/>
              </a:spcBef>
              <a:spcAft>
                <a:spcPts val="600"/>
              </a:spcAft>
              <a:buFont typeface="Arial" panose="020B0604020202020204" pitchFamily="34" charset="0"/>
              <a:buChar char="•"/>
            </a:pPr>
            <a:r>
              <a:rPr lang="en-US" sz="2400" b="1" dirty="0"/>
              <a:t>Demographics</a:t>
            </a:r>
          </a:p>
          <a:p>
            <a:pPr marL="571500" lvl="1" indent="-433388">
              <a:spcBef>
                <a:spcPts val="1200"/>
              </a:spcBef>
              <a:spcAft>
                <a:spcPts val="600"/>
              </a:spcAft>
              <a:buFont typeface="Arial" panose="020B0604020202020204" pitchFamily="34" charset="0"/>
              <a:buChar char="•"/>
            </a:pPr>
            <a:r>
              <a:rPr lang="en-US" sz="2400" b="1" dirty="0"/>
              <a:t>Weather</a:t>
            </a:r>
          </a:p>
          <a:p>
            <a:pPr marL="571500" lvl="1" indent="-433388">
              <a:spcBef>
                <a:spcPts val="1200"/>
              </a:spcBef>
              <a:spcAft>
                <a:spcPts val="600"/>
              </a:spcAft>
              <a:buFont typeface="Arial" panose="020B0604020202020204" pitchFamily="34" charset="0"/>
              <a:buChar char="•"/>
            </a:pPr>
            <a:r>
              <a:rPr lang="en-US" sz="2400" b="1" dirty="0"/>
              <a:t>Economics</a:t>
            </a:r>
          </a:p>
        </p:txBody>
      </p:sp>
      <p:sp>
        <p:nvSpPr>
          <p:cNvPr id="8" name="Rectangle 7">
            <a:extLst>
              <a:ext uri="{FF2B5EF4-FFF2-40B4-BE49-F238E27FC236}">
                <a16:creationId xmlns:a16="http://schemas.microsoft.com/office/drawing/2014/main" id="{A9FFFEC8-D8E7-544C-A296-F3786F65B218}"/>
              </a:ext>
            </a:extLst>
          </p:cNvPr>
          <p:cNvSpPr/>
          <p:nvPr/>
        </p:nvSpPr>
        <p:spPr>
          <a:xfrm>
            <a:off x="1469459" y="2123938"/>
            <a:ext cx="784702" cy="461665"/>
          </a:xfrm>
          <a:prstGeom prst="rect">
            <a:avLst/>
          </a:prstGeom>
        </p:spPr>
        <p:txBody>
          <a:bodyPr wrap="none">
            <a:spAutoFit/>
          </a:bodyPr>
          <a:lstStyle/>
          <a:p>
            <a:r>
              <a:rPr lang="en-US" sz="2400" b="1" dirty="0">
                <a:solidFill>
                  <a:schemeClr val="accent2">
                    <a:lumMod val="75000"/>
                  </a:schemeClr>
                </a:solidFill>
              </a:rPr>
              <a:t>Data</a:t>
            </a:r>
            <a:endParaRPr lang="en-US" sz="2400" dirty="0">
              <a:solidFill>
                <a:schemeClr val="accent2">
                  <a:lumMod val="75000"/>
                </a:schemeClr>
              </a:solidFill>
            </a:endParaRPr>
          </a:p>
        </p:txBody>
      </p:sp>
      <p:sp>
        <p:nvSpPr>
          <p:cNvPr id="9" name="Rounded Rectangle 8">
            <a:extLst>
              <a:ext uri="{FF2B5EF4-FFF2-40B4-BE49-F238E27FC236}">
                <a16:creationId xmlns:a16="http://schemas.microsoft.com/office/drawing/2014/main" id="{308A0BA2-502A-5A42-BE79-684C4FE55C2A}"/>
              </a:ext>
            </a:extLst>
          </p:cNvPr>
          <p:cNvSpPr/>
          <p:nvPr/>
        </p:nvSpPr>
        <p:spPr>
          <a:xfrm>
            <a:off x="4283907" y="4087072"/>
            <a:ext cx="3277422" cy="823935"/>
          </a:xfrm>
          <a:prstGeom prst="roundRect">
            <a:avLst>
              <a:gd name="adj" fmla="val 5093"/>
            </a:avLst>
          </a:prstGeom>
          <a:solidFill>
            <a:schemeClr val="bg2"/>
          </a:solidFill>
          <a:ln>
            <a:noFill/>
          </a:ln>
          <a:effectLst>
            <a:outerShdw blurRad="50800" dist="38100" dir="5400000" algn="t" rotWithShape="0">
              <a:schemeClr val="tx1">
                <a:lumMod val="85000"/>
                <a:lumOff val="15000"/>
                <a:alpha val="40000"/>
              </a:schemeClr>
            </a:outerShdw>
          </a:effectLst>
        </p:spPr>
        <p:style>
          <a:lnRef idx="1">
            <a:schemeClr val="accent3"/>
          </a:lnRef>
          <a:fillRef idx="2">
            <a:schemeClr val="accent3"/>
          </a:fillRef>
          <a:effectRef idx="1">
            <a:schemeClr val="accent3"/>
          </a:effectRef>
          <a:fontRef idx="minor">
            <a:schemeClr val="dk1"/>
          </a:fontRef>
        </p:style>
        <p:txBody>
          <a:bodyPr rtlCol="0" anchor="ctr" anchorCtr="0"/>
          <a:lstStyle/>
          <a:p>
            <a:pPr marL="138112" lvl="1" algn="ctr">
              <a:spcBef>
                <a:spcPts val="1200"/>
              </a:spcBef>
              <a:spcAft>
                <a:spcPts val="600"/>
              </a:spcAft>
            </a:pPr>
            <a:r>
              <a:rPr lang="en-US" sz="2400" b="1" dirty="0"/>
              <a:t>Temporal feature group</a:t>
            </a:r>
            <a:endParaRPr lang="en-US" sz="2000" b="1" dirty="0"/>
          </a:p>
        </p:txBody>
      </p:sp>
      <p:sp>
        <p:nvSpPr>
          <p:cNvPr id="10" name="Rectangle 9">
            <a:extLst>
              <a:ext uri="{FF2B5EF4-FFF2-40B4-BE49-F238E27FC236}">
                <a16:creationId xmlns:a16="http://schemas.microsoft.com/office/drawing/2014/main" id="{2936C832-8D66-864D-983F-C7D1C3BACAD6}"/>
              </a:ext>
            </a:extLst>
          </p:cNvPr>
          <p:cNvSpPr/>
          <p:nvPr/>
        </p:nvSpPr>
        <p:spPr>
          <a:xfrm>
            <a:off x="4444585" y="1860097"/>
            <a:ext cx="2956066" cy="984885"/>
          </a:xfrm>
          <a:prstGeom prst="rect">
            <a:avLst/>
          </a:prstGeom>
        </p:spPr>
        <p:txBody>
          <a:bodyPr wrap="none">
            <a:spAutoFit/>
          </a:bodyPr>
          <a:lstStyle/>
          <a:p>
            <a:pPr algn="ctr">
              <a:spcAft>
                <a:spcPts val="1200"/>
              </a:spcAft>
            </a:pPr>
            <a:r>
              <a:rPr lang="en-US" sz="2400" b="1" dirty="0">
                <a:solidFill>
                  <a:schemeClr val="accent2">
                    <a:lumMod val="75000"/>
                  </a:schemeClr>
                </a:solidFill>
              </a:rPr>
              <a:t>Predicting Model</a:t>
            </a:r>
          </a:p>
          <a:p>
            <a:pPr algn="ctr"/>
            <a:r>
              <a:rPr lang="en-US" sz="2400" b="1" dirty="0">
                <a:solidFill>
                  <a:schemeClr val="accent2">
                    <a:lumMod val="75000"/>
                  </a:schemeClr>
                </a:solidFill>
              </a:rPr>
              <a:t>Deep Neural Network</a:t>
            </a:r>
          </a:p>
        </p:txBody>
      </p:sp>
      <p:sp>
        <p:nvSpPr>
          <p:cNvPr id="11" name="Rounded Rectangle 10">
            <a:extLst>
              <a:ext uri="{FF2B5EF4-FFF2-40B4-BE49-F238E27FC236}">
                <a16:creationId xmlns:a16="http://schemas.microsoft.com/office/drawing/2014/main" id="{33657FD7-53B8-7B46-956A-F47350EDB326}"/>
              </a:ext>
            </a:extLst>
          </p:cNvPr>
          <p:cNvSpPr/>
          <p:nvPr/>
        </p:nvSpPr>
        <p:spPr>
          <a:xfrm>
            <a:off x="8484602" y="3398329"/>
            <a:ext cx="3277422" cy="2256266"/>
          </a:xfrm>
          <a:prstGeom prst="roundRect">
            <a:avLst>
              <a:gd name="adj" fmla="val 5093"/>
            </a:avLst>
          </a:prstGeom>
          <a:solidFill>
            <a:schemeClr val="bg2"/>
          </a:solidFill>
          <a:ln>
            <a:noFill/>
          </a:ln>
          <a:effectLst>
            <a:outerShdw blurRad="50800" dist="38100" dir="5400000" algn="t" rotWithShape="0">
              <a:schemeClr val="tx1">
                <a:lumMod val="85000"/>
                <a:lumOff val="15000"/>
                <a:alpha val="40000"/>
              </a:schemeClr>
            </a:outerShdw>
          </a:effectLst>
        </p:spPr>
        <p:style>
          <a:lnRef idx="1">
            <a:schemeClr val="accent3"/>
          </a:lnRef>
          <a:fillRef idx="2">
            <a:schemeClr val="accent3"/>
          </a:fillRef>
          <a:effectRef idx="1">
            <a:schemeClr val="accent3"/>
          </a:effectRef>
          <a:fontRef idx="minor">
            <a:schemeClr val="dk1"/>
          </a:fontRef>
        </p:style>
        <p:txBody>
          <a:bodyPr rtlCol="0" anchor="ctr" anchorCtr="0"/>
          <a:lstStyle/>
          <a:p>
            <a:pPr marL="138112" lvl="1" algn="ctr">
              <a:spcBef>
                <a:spcPts val="1200"/>
              </a:spcBef>
              <a:spcAft>
                <a:spcPts val="600"/>
              </a:spcAft>
            </a:pPr>
            <a:r>
              <a:rPr lang="en-US" sz="2400" b="1" dirty="0"/>
              <a:t>Probability of crime and non-crime occurrences per region</a:t>
            </a:r>
          </a:p>
        </p:txBody>
      </p:sp>
      <p:sp>
        <p:nvSpPr>
          <p:cNvPr id="12" name="Rectangle 11">
            <a:extLst>
              <a:ext uri="{FF2B5EF4-FFF2-40B4-BE49-F238E27FC236}">
                <a16:creationId xmlns:a16="http://schemas.microsoft.com/office/drawing/2014/main" id="{850EDB76-0673-2C4E-92FE-0C221EA0AEFE}"/>
              </a:ext>
            </a:extLst>
          </p:cNvPr>
          <p:cNvSpPr/>
          <p:nvPr/>
        </p:nvSpPr>
        <p:spPr>
          <a:xfrm>
            <a:off x="9346529" y="2093998"/>
            <a:ext cx="1358962" cy="461665"/>
          </a:xfrm>
          <a:prstGeom prst="rect">
            <a:avLst/>
          </a:prstGeom>
        </p:spPr>
        <p:txBody>
          <a:bodyPr wrap="none">
            <a:spAutoFit/>
          </a:bodyPr>
          <a:lstStyle/>
          <a:p>
            <a:r>
              <a:rPr lang="en-US" sz="2400" b="1" dirty="0">
                <a:solidFill>
                  <a:schemeClr val="accent2">
                    <a:lumMod val="75000"/>
                  </a:schemeClr>
                </a:solidFill>
              </a:rPr>
              <a:t>Outcome</a:t>
            </a:r>
          </a:p>
        </p:txBody>
      </p:sp>
      <p:sp>
        <p:nvSpPr>
          <p:cNvPr id="13" name="Rounded Rectangle 12">
            <a:extLst>
              <a:ext uri="{FF2B5EF4-FFF2-40B4-BE49-F238E27FC236}">
                <a16:creationId xmlns:a16="http://schemas.microsoft.com/office/drawing/2014/main" id="{96D4E43F-153F-F843-B05B-5A68C689864F}"/>
              </a:ext>
            </a:extLst>
          </p:cNvPr>
          <p:cNvSpPr/>
          <p:nvPr/>
        </p:nvSpPr>
        <p:spPr>
          <a:xfrm>
            <a:off x="4300654" y="3017238"/>
            <a:ext cx="3277422" cy="885132"/>
          </a:xfrm>
          <a:prstGeom prst="roundRect">
            <a:avLst>
              <a:gd name="adj" fmla="val 5093"/>
            </a:avLst>
          </a:prstGeom>
          <a:solidFill>
            <a:schemeClr val="bg2"/>
          </a:solidFill>
          <a:ln>
            <a:noFill/>
          </a:ln>
          <a:effectLst>
            <a:outerShdw blurRad="50800" dist="38100" dir="5400000" algn="t" rotWithShape="0">
              <a:schemeClr val="tx1">
                <a:lumMod val="85000"/>
                <a:lumOff val="15000"/>
                <a:alpha val="40000"/>
              </a:schemeClr>
            </a:outerShdw>
          </a:effectLst>
        </p:spPr>
        <p:style>
          <a:lnRef idx="1">
            <a:schemeClr val="accent3"/>
          </a:lnRef>
          <a:fillRef idx="2">
            <a:schemeClr val="accent3"/>
          </a:fillRef>
          <a:effectRef idx="1">
            <a:schemeClr val="accent3"/>
          </a:effectRef>
          <a:fontRef idx="minor">
            <a:schemeClr val="dk1"/>
          </a:fontRef>
        </p:style>
        <p:txBody>
          <a:bodyPr rtlCol="0" anchor="ctr" anchorCtr="0"/>
          <a:lstStyle/>
          <a:p>
            <a:pPr marL="138112" lvl="1" algn="ctr">
              <a:spcBef>
                <a:spcPts val="1200"/>
              </a:spcBef>
              <a:spcAft>
                <a:spcPts val="600"/>
              </a:spcAft>
            </a:pPr>
            <a:r>
              <a:rPr lang="en-US" sz="2400" b="1" dirty="0"/>
              <a:t>Spatial feature group</a:t>
            </a:r>
            <a:endParaRPr lang="en-US" sz="2000" b="1" dirty="0"/>
          </a:p>
        </p:txBody>
      </p:sp>
      <p:cxnSp>
        <p:nvCxnSpPr>
          <p:cNvPr id="14" name="Straight Arrow Connector 13">
            <a:extLst>
              <a:ext uri="{FF2B5EF4-FFF2-40B4-BE49-F238E27FC236}">
                <a16:creationId xmlns:a16="http://schemas.microsoft.com/office/drawing/2014/main" id="{5FAE8B75-DFE7-8B4E-92EB-2E82B120DDDC}"/>
              </a:ext>
            </a:extLst>
          </p:cNvPr>
          <p:cNvCxnSpPr>
            <a:cxnSpLocks/>
            <a:stCxn id="7" idx="3"/>
            <a:endCxn id="13" idx="1"/>
          </p:cNvCxnSpPr>
          <p:nvPr/>
        </p:nvCxnSpPr>
        <p:spPr>
          <a:xfrm flipV="1">
            <a:off x="3327140" y="3459804"/>
            <a:ext cx="973514" cy="1037847"/>
          </a:xfrm>
          <a:prstGeom prst="straightConnector1">
            <a:avLst/>
          </a:prstGeom>
          <a:ln w="38100">
            <a:solidFill>
              <a:schemeClr val="accent5">
                <a:lumMod val="75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219B92DC-D37B-0247-B034-830D5DF343CA}"/>
              </a:ext>
            </a:extLst>
          </p:cNvPr>
          <p:cNvCxnSpPr>
            <a:cxnSpLocks/>
          </p:cNvCxnSpPr>
          <p:nvPr/>
        </p:nvCxnSpPr>
        <p:spPr>
          <a:xfrm>
            <a:off x="7578076" y="3670385"/>
            <a:ext cx="906526" cy="856077"/>
          </a:xfrm>
          <a:prstGeom prst="straightConnector1">
            <a:avLst/>
          </a:prstGeom>
          <a:ln w="38100">
            <a:solidFill>
              <a:schemeClr val="accent5">
                <a:lumMod val="75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43159F6C-204D-3547-9225-E01982C2FC05}"/>
              </a:ext>
            </a:extLst>
          </p:cNvPr>
          <p:cNvCxnSpPr>
            <a:cxnSpLocks/>
            <a:stCxn id="16" idx="3"/>
          </p:cNvCxnSpPr>
          <p:nvPr/>
        </p:nvCxnSpPr>
        <p:spPr>
          <a:xfrm flipV="1">
            <a:off x="7561329" y="4526462"/>
            <a:ext cx="923273" cy="906641"/>
          </a:xfrm>
          <a:prstGeom prst="straightConnector1">
            <a:avLst/>
          </a:prstGeom>
          <a:ln w="38100">
            <a:solidFill>
              <a:schemeClr val="accent5">
                <a:lumMod val="75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61961B13-7C34-314E-BF0D-F9267CF0BA87}"/>
              </a:ext>
            </a:extLst>
          </p:cNvPr>
          <p:cNvCxnSpPr>
            <a:cxnSpLocks/>
            <a:stCxn id="7" idx="3"/>
            <a:endCxn id="9" idx="1"/>
          </p:cNvCxnSpPr>
          <p:nvPr/>
        </p:nvCxnSpPr>
        <p:spPr>
          <a:xfrm>
            <a:off x="3327140" y="4497651"/>
            <a:ext cx="956767" cy="1389"/>
          </a:xfrm>
          <a:prstGeom prst="straightConnector1">
            <a:avLst/>
          </a:prstGeom>
          <a:ln w="38100">
            <a:solidFill>
              <a:schemeClr val="accent5">
                <a:lumMod val="75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31" name="Rounded Rectangle 30">
            <a:hlinkClick r:id="rId3" action="ppaction://hlinksldjump"/>
            <a:extLst>
              <a:ext uri="{FF2B5EF4-FFF2-40B4-BE49-F238E27FC236}">
                <a16:creationId xmlns:a16="http://schemas.microsoft.com/office/drawing/2014/main" id="{E4FD3BC0-4EC7-2847-B8D5-2E2C8D3E3DF2}"/>
              </a:ext>
            </a:extLst>
          </p:cNvPr>
          <p:cNvSpPr/>
          <p:nvPr/>
        </p:nvSpPr>
        <p:spPr>
          <a:xfrm>
            <a:off x="4267160" y="5095709"/>
            <a:ext cx="3277422" cy="823935"/>
          </a:xfrm>
          <a:prstGeom prst="roundRect">
            <a:avLst>
              <a:gd name="adj" fmla="val 5093"/>
            </a:avLst>
          </a:prstGeom>
          <a:solidFill>
            <a:schemeClr val="bg2"/>
          </a:solidFill>
          <a:ln>
            <a:noFill/>
          </a:ln>
          <a:effectLst>
            <a:outerShdw blurRad="50800" dist="38100" dir="5400000" algn="t" rotWithShape="0">
              <a:schemeClr val="tx1">
                <a:lumMod val="85000"/>
                <a:lumOff val="15000"/>
                <a:alpha val="40000"/>
              </a:schemeClr>
            </a:outerShdw>
          </a:effectLst>
        </p:spPr>
        <p:style>
          <a:lnRef idx="1">
            <a:schemeClr val="accent3"/>
          </a:lnRef>
          <a:fillRef idx="2">
            <a:schemeClr val="accent3"/>
          </a:fillRef>
          <a:effectRef idx="1">
            <a:schemeClr val="accent3"/>
          </a:effectRef>
          <a:fontRef idx="minor">
            <a:schemeClr val="dk1"/>
          </a:fontRef>
        </p:style>
        <p:txBody>
          <a:bodyPr rtlCol="0" anchor="ctr" anchorCtr="0"/>
          <a:lstStyle/>
          <a:p>
            <a:pPr marL="138112" lvl="1" algn="ctr">
              <a:spcBef>
                <a:spcPts val="1200"/>
              </a:spcBef>
              <a:spcAft>
                <a:spcPts val="600"/>
              </a:spcAft>
            </a:pPr>
            <a:r>
              <a:rPr lang="en-US" sz="2400" b="1" dirty="0"/>
              <a:t>Environmental feature group</a:t>
            </a:r>
            <a:endParaRPr lang="en-US" sz="2000" b="1" dirty="0"/>
          </a:p>
        </p:txBody>
      </p:sp>
      <p:cxnSp>
        <p:nvCxnSpPr>
          <p:cNvPr id="33" name="Straight Arrow Connector 32">
            <a:extLst>
              <a:ext uri="{FF2B5EF4-FFF2-40B4-BE49-F238E27FC236}">
                <a16:creationId xmlns:a16="http://schemas.microsoft.com/office/drawing/2014/main" id="{4BF945D2-06C9-A447-93AC-381F71ADFA6B}"/>
              </a:ext>
            </a:extLst>
          </p:cNvPr>
          <p:cNvCxnSpPr>
            <a:cxnSpLocks/>
            <a:stCxn id="7" idx="3"/>
          </p:cNvCxnSpPr>
          <p:nvPr/>
        </p:nvCxnSpPr>
        <p:spPr>
          <a:xfrm>
            <a:off x="3327140" y="4497651"/>
            <a:ext cx="940020" cy="1058022"/>
          </a:xfrm>
          <a:prstGeom prst="straightConnector1">
            <a:avLst/>
          </a:prstGeom>
          <a:ln w="38100">
            <a:solidFill>
              <a:schemeClr val="accent5">
                <a:lumMod val="75000"/>
              </a:schemeClr>
            </a:solidFill>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489724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603A66-6914-954C-9679-C163B11C1EDA}"/>
              </a:ext>
            </a:extLst>
          </p:cNvPr>
          <p:cNvSpPr>
            <a:spLocks noGrp="1"/>
          </p:cNvSpPr>
          <p:nvPr>
            <p:ph type="title"/>
          </p:nvPr>
        </p:nvSpPr>
        <p:spPr>
          <a:xfrm>
            <a:off x="838200" y="365125"/>
            <a:ext cx="10839138" cy="1325563"/>
          </a:xfrm>
        </p:spPr>
        <p:txBody>
          <a:bodyPr>
            <a:noAutofit/>
          </a:bodyPr>
          <a:lstStyle/>
          <a:p>
            <a:r>
              <a:rPr lang="en-US" sz="4000" b="1" dirty="0"/>
              <a:t>A Case Study 3 : Harm Assessment Risk Tool (HART)</a:t>
            </a:r>
            <a:br>
              <a:rPr lang="en-US" sz="4000" b="1" dirty="0"/>
            </a:br>
            <a:r>
              <a:rPr lang="en-US" sz="2700" b="1" i="1" dirty="0"/>
              <a:t>Predicts the risk of convicts reoffending (to be implemented in Durham, UK)</a:t>
            </a:r>
          </a:p>
        </p:txBody>
      </p:sp>
      <p:sp>
        <p:nvSpPr>
          <p:cNvPr id="7" name="Rounded Rectangle 6">
            <a:extLst>
              <a:ext uri="{FF2B5EF4-FFF2-40B4-BE49-F238E27FC236}">
                <a16:creationId xmlns:a16="http://schemas.microsoft.com/office/drawing/2014/main" id="{ACEE7FD7-AD49-624C-B527-B89C2C7B31AC}"/>
              </a:ext>
            </a:extLst>
          </p:cNvPr>
          <p:cNvSpPr/>
          <p:nvPr/>
        </p:nvSpPr>
        <p:spPr>
          <a:xfrm>
            <a:off x="404661" y="3141067"/>
            <a:ext cx="2964153" cy="2922012"/>
          </a:xfrm>
          <a:prstGeom prst="roundRect">
            <a:avLst>
              <a:gd name="adj" fmla="val 5093"/>
            </a:avLst>
          </a:prstGeom>
          <a:solidFill>
            <a:schemeClr val="bg2"/>
          </a:solidFill>
          <a:ln>
            <a:noFill/>
          </a:ln>
          <a:effectLst>
            <a:outerShdw blurRad="50800" dist="38100" dir="5400000" algn="t" rotWithShape="0">
              <a:schemeClr val="tx1">
                <a:lumMod val="85000"/>
                <a:lumOff val="15000"/>
                <a:alpha val="40000"/>
              </a:schemeClr>
            </a:outerShdw>
          </a:effectLst>
        </p:spPr>
        <p:style>
          <a:lnRef idx="1">
            <a:schemeClr val="accent3"/>
          </a:lnRef>
          <a:fillRef idx="2">
            <a:schemeClr val="accent3"/>
          </a:fillRef>
          <a:effectRef idx="1">
            <a:schemeClr val="accent3"/>
          </a:effectRef>
          <a:fontRef idx="minor">
            <a:schemeClr val="dk1"/>
          </a:fontRef>
        </p:style>
        <p:txBody>
          <a:bodyPr rtlCol="0" anchor="ctr" anchorCtr="0"/>
          <a:lstStyle/>
          <a:p>
            <a:pPr marL="571500" lvl="1" indent="-433388">
              <a:spcBef>
                <a:spcPts val="600"/>
              </a:spcBef>
              <a:spcAft>
                <a:spcPts val="600"/>
              </a:spcAft>
              <a:buFont typeface="Arial" panose="020B0604020202020204" pitchFamily="34" charset="0"/>
              <a:buChar char="•"/>
            </a:pPr>
            <a:r>
              <a:rPr lang="en-US" sz="2200" b="1" dirty="0"/>
              <a:t>Past offending history</a:t>
            </a:r>
          </a:p>
          <a:p>
            <a:pPr marL="571500" lvl="1" indent="-433388">
              <a:spcBef>
                <a:spcPts val="600"/>
              </a:spcBef>
              <a:spcAft>
                <a:spcPts val="600"/>
              </a:spcAft>
              <a:buFont typeface="Arial" panose="020B0604020202020204" pitchFamily="34" charset="0"/>
              <a:buChar char="•"/>
            </a:pPr>
            <a:r>
              <a:rPr lang="en-US" sz="2200" b="1" dirty="0"/>
              <a:t>Other background characteristics </a:t>
            </a:r>
          </a:p>
          <a:p>
            <a:pPr marL="571500" lvl="1" indent="-433388">
              <a:spcBef>
                <a:spcPts val="600"/>
              </a:spcBef>
              <a:spcAft>
                <a:spcPts val="600"/>
              </a:spcAft>
              <a:buFont typeface="Arial" panose="020B0604020202020204" pitchFamily="34" charset="0"/>
              <a:buChar char="•"/>
            </a:pPr>
            <a:r>
              <a:rPr lang="en-US" sz="2200" b="1" dirty="0"/>
              <a:t>Repeated offences</a:t>
            </a:r>
          </a:p>
        </p:txBody>
      </p:sp>
      <p:sp>
        <p:nvSpPr>
          <p:cNvPr id="8" name="Rectangle 7">
            <a:extLst>
              <a:ext uri="{FF2B5EF4-FFF2-40B4-BE49-F238E27FC236}">
                <a16:creationId xmlns:a16="http://schemas.microsoft.com/office/drawing/2014/main" id="{76295824-092C-6D45-8168-7131AA3BDDDB}"/>
              </a:ext>
            </a:extLst>
          </p:cNvPr>
          <p:cNvSpPr/>
          <p:nvPr/>
        </p:nvSpPr>
        <p:spPr>
          <a:xfrm>
            <a:off x="1494387" y="2093998"/>
            <a:ext cx="784702" cy="461665"/>
          </a:xfrm>
          <a:prstGeom prst="rect">
            <a:avLst/>
          </a:prstGeom>
        </p:spPr>
        <p:txBody>
          <a:bodyPr wrap="none">
            <a:spAutoFit/>
          </a:bodyPr>
          <a:lstStyle/>
          <a:p>
            <a:r>
              <a:rPr lang="en-US" sz="2400" b="1" dirty="0">
                <a:solidFill>
                  <a:schemeClr val="accent2">
                    <a:lumMod val="75000"/>
                  </a:schemeClr>
                </a:solidFill>
              </a:rPr>
              <a:t>Data</a:t>
            </a:r>
            <a:endParaRPr lang="en-US" sz="2400" dirty="0">
              <a:solidFill>
                <a:schemeClr val="accent2">
                  <a:lumMod val="75000"/>
                </a:schemeClr>
              </a:solidFill>
            </a:endParaRPr>
          </a:p>
        </p:txBody>
      </p:sp>
      <p:sp>
        <p:nvSpPr>
          <p:cNvPr id="9" name="Rounded Rectangle 8">
            <a:extLst>
              <a:ext uri="{FF2B5EF4-FFF2-40B4-BE49-F238E27FC236}">
                <a16:creationId xmlns:a16="http://schemas.microsoft.com/office/drawing/2014/main" id="{3DED3A0E-A8FD-A74C-A20B-F9C5E691BDE7}"/>
              </a:ext>
            </a:extLst>
          </p:cNvPr>
          <p:cNvSpPr/>
          <p:nvPr/>
        </p:nvSpPr>
        <p:spPr>
          <a:xfrm>
            <a:off x="8399915" y="4180454"/>
            <a:ext cx="3425291" cy="843238"/>
          </a:xfrm>
          <a:prstGeom prst="roundRect">
            <a:avLst>
              <a:gd name="adj" fmla="val 5093"/>
            </a:avLst>
          </a:prstGeom>
          <a:solidFill>
            <a:schemeClr val="bg2"/>
          </a:solidFill>
          <a:ln>
            <a:noFill/>
          </a:ln>
          <a:effectLst>
            <a:outerShdw blurRad="50800" dist="38100" dir="5400000" algn="t" rotWithShape="0">
              <a:schemeClr val="tx1">
                <a:lumMod val="85000"/>
                <a:lumOff val="15000"/>
                <a:alpha val="40000"/>
              </a:schemeClr>
            </a:outerShdw>
          </a:effectLst>
        </p:spPr>
        <p:style>
          <a:lnRef idx="1">
            <a:schemeClr val="accent3"/>
          </a:lnRef>
          <a:fillRef idx="2">
            <a:schemeClr val="accent3"/>
          </a:fillRef>
          <a:effectRef idx="1">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138112" lvl="1" algn="ctr"/>
            <a:r>
              <a:rPr lang="en-US" sz="2200" b="1" dirty="0"/>
              <a:t>Moderate risk offenders –</a:t>
            </a:r>
          </a:p>
          <a:p>
            <a:pPr marL="138112" lvl="1" algn="ctr"/>
            <a:r>
              <a:rPr lang="en-US" sz="2200" b="1" dirty="0"/>
              <a:t>any non-serious offending</a:t>
            </a:r>
          </a:p>
        </p:txBody>
      </p:sp>
      <p:sp>
        <p:nvSpPr>
          <p:cNvPr id="10" name="Rectangle 9">
            <a:extLst>
              <a:ext uri="{FF2B5EF4-FFF2-40B4-BE49-F238E27FC236}">
                <a16:creationId xmlns:a16="http://schemas.microsoft.com/office/drawing/2014/main" id="{3BCB778A-E91A-BE4B-9A21-3EA508F4A826}"/>
              </a:ext>
            </a:extLst>
          </p:cNvPr>
          <p:cNvSpPr/>
          <p:nvPr/>
        </p:nvSpPr>
        <p:spPr>
          <a:xfrm>
            <a:off x="4627357" y="2099535"/>
            <a:ext cx="2370905" cy="461665"/>
          </a:xfrm>
          <a:prstGeom prst="rect">
            <a:avLst/>
          </a:prstGeom>
        </p:spPr>
        <p:txBody>
          <a:bodyPr wrap="none">
            <a:spAutoFit/>
          </a:bodyPr>
          <a:lstStyle/>
          <a:p>
            <a:pPr algn="ctr">
              <a:spcAft>
                <a:spcPts val="1200"/>
              </a:spcAft>
            </a:pPr>
            <a:r>
              <a:rPr lang="en-US" sz="2400" b="1" dirty="0">
                <a:solidFill>
                  <a:schemeClr val="accent2">
                    <a:lumMod val="75000"/>
                  </a:schemeClr>
                </a:solidFill>
              </a:rPr>
              <a:t>Predicting Model</a:t>
            </a:r>
          </a:p>
        </p:txBody>
      </p:sp>
      <p:sp>
        <p:nvSpPr>
          <p:cNvPr id="11" name="Rounded Rectangle 10">
            <a:extLst>
              <a:ext uri="{FF2B5EF4-FFF2-40B4-BE49-F238E27FC236}">
                <a16:creationId xmlns:a16="http://schemas.microsoft.com/office/drawing/2014/main" id="{A8A64FEE-08E8-B242-AA01-930362E3C78B}"/>
              </a:ext>
            </a:extLst>
          </p:cNvPr>
          <p:cNvSpPr/>
          <p:nvPr/>
        </p:nvSpPr>
        <p:spPr>
          <a:xfrm>
            <a:off x="4174099" y="3473940"/>
            <a:ext cx="3277422" cy="2256266"/>
          </a:xfrm>
          <a:prstGeom prst="roundRect">
            <a:avLst>
              <a:gd name="adj" fmla="val 5093"/>
            </a:avLst>
          </a:prstGeom>
          <a:solidFill>
            <a:schemeClr val="bg2"/>
          </a:solidFill>
          <a:ln>
            <a:noFill/>
          </a:ln>
          <a:effectLst>
            <a:outerShdw blurRad="50800" dist="38100" dir="5400000" algn="t" rotWithShape="0">
              <a:schemeClr val="tx1">
                <a:lumMod val="85000"/>
                <a:lumOff val="15000"/>
                <a:alpha val="40000"/>
              </a:schemeClr>
            </a:outerShdw>
          </a:effectLst>
        </p:spPr>
        <p:style>
          <a:lnRef idx="1">
            <a:schemeClr val="accent3"/>
          </a:lnRef>
          <a:fillRef idx="2">
            <a:schemeClr val="accent3"/>
          </a:fillRef>
          <a:effectRef idx="1">
            <a:schemeClr val="accent3"/>
          </a:effectRef>
          <a:fontRef idx="minor">
            <a:schemeClr val="dk1"/>
          </a:fontRef>
        </p:style>
        <p:txBody>
          <a:bodyPr rtlCol="0" anchor="ctr" anchorCtr="0"/>
          <a:lstStyle/>
          <a:p>
            <a:pPr marL="138112" lvl="1" algn="ctr">
              <a:spcBef>
                <a:spcPts val="1200"/>
              </a:spcBef>
              <a:spcAft>
                <a:spcPts val="600"/>
              </a:spcAft>
            </a:pPr>
            <a:r>
              <a:rPr lang="en-US" sz="2200" b="1" dirty="0"/>
              <a:t>Random Forest for Classification</a:t>
            </a:r>
          </a:p>
        </p:txBody>
      </p:sp>
      <p:sp>
        <p:nvSpPr>
          <p:cNvPr id="12" name="Rectangle 11">
            <a:extLst>
              <a:ext uri="{FF2B5EF4-FFF2-40B4-BE49-F238E27FC236}">
                <a16:creationId xmlns:a16="http://schemas.microsoft.com/office/drawing/2014/main" id="{783C5E14-0133-9C4F-83BC-E18FBFD3473B}"/>
              </a:ext>
            </a:extLst>
          </p:cNvPr>
          <p:cNvSpPr/>
          <p:nvPr/>
        </p:nvSpPr>
        <p:spPr>
          <a:xfrm>
            <a:off x="9346529" y="2093998"/>
            <a:ext cx="1358962" cy="461665"/>
          </a:xfrm>
          <a:prstGeom prst="rect">
            <a:avLst/>
          </a:prstGeom>
        </p:spPr>
        <p:txBody>
          <a:bodyPr wrap="none">
            <a:spAutoFit/>
          </a:bodyPr>
          <a:lstStyle/>
          <a:p>
            <a:r>
              <a:rPr lang="en-US" sz="2400" b="1" dirty="0">
                <a:solidFill>
                  <a:schemeClr val="accent2">
                    <a:lumMod val="75000"/>
                  </a:schemeClr>
                </a:solidFill>
              </a:rPr>
              <a:t>Outcome</a:t>
            </a:r>
          </a:p>
        </p:txBody>
      </p:sp>
      <p:sp>
        <p:nvSpPr>
          <p:cNvPr id="13" name="Rounded Rectangle 12">
            <a:extLst>
              <a:ext uri="{FF2B5EF4-FFF2-40B4-BE49-F238E27FC236}">
                <a16:creationId xmlns:a16="http://schemas.microsoft.com/office/drawing/2014/main" id="{ECC7170B-4C63-4048-BE88-A4D56D764133}"/>
              </a:ext>
            </a:extLst>
          </p:cNvPr>
          <p:cNvSpPr/>
          <p:nvPr/>
        </p:nvSpPr>
        <p:spPr>
          <a:xfrm>
            <a:off x="8399915" y="3011715"/>
            <a:ext cx="3425291" cy="905869"/>
          </a:xfrm>
          <a:prstGeom prst="roundRect">
            <a:avLst>
              <a:gd name="adj" fmla="val 5093"/>
            </a:avLst>
          </a:prstGeom>
          <a:solidFill>
            <a:schemeClr val="bg2"/>
          </a:solidFill>
          <a:ln>
            <a:noFill/>
          </a:ln>
          <a:effectLst>
            <a:outerShdw blurRad="50800" dist="38100" dir="5400000" algn="t" rotWithShape="0">
              <a:schemeClr val="tx1">
                <a:lumMod val="85000"/>
                <a:lumOff val="15000"/>
                <a:alpha val="40000"/>
              </a:schemeClr>
            </a:outerShdw>
          </a:effectLst>
        </p:spPr>
        <p:style>
          <a:lnRef idx="1">
            <a:schemeClr val="accent3"/>
          </a:lnRef>
          <a:fillRef idx="2">
            <a:schemeClr val="accent3"/>
          </a:fillRef>
          <a:effectRef idx="1">
            <a:schemeClr val="accent3"/>
          </a:effectRef>
          <a:fontRef idx="minor">
            <a:schemeClr val="dk1"/>
          </a:fontRef>
        </p:style>
        <p:txBody>
          <a:bodyPr rtlCol="0" anchor="ctr" anchorCtr="0"/>
          <a:lstStyle/>
          <a:p>
            <a:pPr marL="138112" lvl="1" algn="ctr"/>
            <a:r>
              <a:rPr lang="en-US" sz="2200" b="1" dirty="0"/>
              <a:t>High Risk offenders – </a:t>
            </a:r>
          </a:p>
          <a:p>
            <a:pPr marL="138112" lvl="1" algn="ctr"/>
            <a:r>
              <a:rPr lang="en-US" sz="2200" b="1" dirty="0"/>
              <a:t>a new serious offence</a:t>
            </a:r>
          </a:p>
        </p:txBody>
      </p:sp>
      <p:cxnSp>
        <p:nvCxnSpPr>
          <p:cNvPr id="15" name="Straight Arrow Connector 14">
            <a:extLst>
              <a:ext uri="{FF2B5EF4-FFF2-40B4-BE49-F238E27FC236}">
                <a16:creationId xmlns:a16="http://schemas.microsoft.com/office/drawing/2014/main" id="{AC9E0A7E-0D67-DB46-97B0-E0A0FAB91769}"/>
              </a:ext>
            </a:extLst>
          </p:cNvPr>
          <p:cNvCxnSpPr>
            <a:cxnSpLocks/>
            <a:stCxn id="11" idx="3"/>
            <a:endCxn id="13" idx="1"/>
          </p:cNvCxnSpPr>
          <p:nvPr/>
        </p:nvCxnSpPr>
        <p:spPr>
          <a:xfrm flipV="1">
            <a:off x="7451521" y="3464650"/>
            <a:ext cx="948394" cy="1137423"/>
          </a:xfrm>
          <a:prstGeom prst="straightConnector1">
            <a:avLst/>
          </a:prstGeom>
          <a:ln w="38100">
            <a:solidFill>
              <a:schemeClr val="accent5">
                <a:lumMod val="75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FC2138B7-1961-C941-A36E-98C7AA831BE8}"/>
              </a:ext>
            </a:extLst>
          </p:cNvPr>
          <p:cNvCxnSpPr>
            <a:cxnSpLocks/>
            <a:stCxn id="11" idx="3"/>
            <a:endCxn id="9" idx="1"/>
          </p:cNvCxnSpPr>
          <p:nvPr/>
        </p:nvCxnSpPr>
        <p:spPr>
          <a:xfrm>
            <a:off x="7451521" y="4602073"/>
            <a:ext cx="948394" cy="0"/>
          </a:xfrm>
          <a:prstGeom prst="straightConnector1">
            <a:avLst/>
          </a:prstGeom>
          <a:ln w="38100">
            <a:solidFill>
              <a:schemeClr val="accent5">
                <a:lumMod val="75000"/>
              </a:schemeClr>
            </a:solidFill>
            <a:tailEnd type="triangle" w="lg" len="lg"/>
          </a:ln>
        </p:spPr>
        <p:style>
          <a:lnRef idx="1">
            <a:schemeClr val="accent1"/>
          </a:lnRef>
          <a:fillRef idx="0">
            <a:schemeClr val="accent1"/>
          </a:fillRef>
          <a:effectRef idx="0">
            <a:schemeClr val="accent1"/>
          </a:effectRef>
          <a:fontRef idx="minor">
            <a:schemeClr val="tx1"/>
          </a:fontRef>
        </p:style>
      </p:cxnSp>
      <p:sp>
        <p:nvSpPr>
          <p:cNvPr id="18" name="Rounded Rectangle 17">
            <a:extLst>
              <a:ext uri="{FF2B5EF4-FFF2-40B4-BE49-F238E27FC236}">
                <a16:creationId xmlns:a16="http://schemas.microsoft.com/office/drawing/2014/main" id="{45E34F64-BD81-4449-9B24-F485EB760EBB}"/>
              </a:ext>
            </a:extLst>
          </p:cNvPr>
          <p:cNvSpPr/>
          <p:nvPr/>
        </p:nvSpPr>
        <p:spPr>
          <a:xfrm>
            <a:off x="8399916" y="5262895"/>
            <a:ext cx="3425290" cy="843238"/>
          </a:xfrm>
          <a:prstGeom prst="roundRect">
            <a:avLst>
              <a:gd name="adj" fmla="val 5093"/>
            </a:avLst>
          </a:prstGeom>
          <a:solidFill>
            <a:schemeClr val="bg2"/>
          </a:solidFill>
          <a:ln>
            <a:noFill/>
          </a:ln>
          <a:effectLst>
            <a:outerShdw blurRad="50800" dist="38100" dir="5400000" algn="t" rotWithShape="0">
              <a:schemeClr val="tx1">
                <a:lumMod val="85000"/>
                <a:lumOff val="15000"/>
                <a:alpha val="40000"/>
              </a:schemeClr>
            </a:outerShdw>
          </a:effectLst>
        </p:spPr>
        <p:style>
          <a:lnRef idx="1">
            <a:schemeClr val="accent3"/>
          </a:lnRef>
          <a:fillRef idx="2">
            <a:schemeClr val="accent3"/>
          </a:fillRef>
          <a:effectRef idx="1">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138112" lvl="1" algn="ctr"/>
            <a:r>
              <a:rPr lang="en-US" sz="2200" b="1" dirty="0"/>
              <a:t>Low risk offenders – </a:t>
            </a:r>
          </a:p>
          <a:p>
            <a:pPr marL="138112" lvl="1" algn="ctr"/>
            <a:r>
              <a:rPr lang="en-US" sz="2200" b="1" dirty="0"/>
              <a:t>no offence</a:t>
            </a:r>
          </a:p>
        </p:txBody>
      </p:sp>
      <p:cxnSp>
        <p:nvCxnSpPr>
          <p:cNvPr id="155" name="Straight Arrow Connector 154">
            <a:extLst>
              <a:ext uri="{FF2B5EF4-FFF2-40B4-BE49-F238E27FC236}">
                <a16:creationId xmlns:a16="http://schemas.microsoft.com/office/drawing/2014/main" id="{08F3776D-DE7F-D345-B870-329AD183A6F1}"/>
              </a:ext>
            </a:extLst>
          </p:cNvPr>
          <p:cNvCxnSpPr>
            <a:cxnSpLocks/>
            <a:stCxn id="11" idx="3"/>
            <a:endCxn id="18" idx="1"/>
          </p:cNvCxnSpPr>
          <p:nvPr/>
        </p:nvCxnSpPr>
        <p:spPr>
          <a:xfrm>
            <a:off x="7451521" y="4602073"/>
            <a:ext cx="948395" cy="1082441"/>
          </a:xfrm>
          <a:prstGeom prst="straightConnector1">
            <a:avLst/>
          </a:prstGeom>
          <a:ln w="38100">
            <a:solidFill>
              <a:schemeClr val="accent5">
                <a:lumMod val="75000"/>
              </a:schemeClr>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165" name="Straight Arrow Connector 164">
            <a:extLst>
              <a:ext uri="{FF2B5EF4-FFF2-40B4-BE49-F238E27FC236}">
                <a16:creationId xmlns:a16="http://schemas.microsoft.com/office/drawing/2014/main" id="{1F14CDC9-C7DC-1843-86FA-5C039EE0C117}"/>
              </a:ext>
            </a:extLst>
          </p:cNvPr>
          <p:cNvCxnSpPr>
            <a:cxnSpLocks/>
            <a:stCxn id="7" idx="3"/>
            <a:endCxn id="11" idx="1"/>
          </p:cNvCxnSpPr>
          <p:nvPr/>
        </p:nvCxnSpPr>
        <p:spPr>
          <a:xfrm>
            <a:off x="3368814" y="4602073"/>
            <a:ext cx="805285" cy="0"/>
          </a:xfrm>
          <a:prstGeom prst="straightConnector1">
            <a:avLst/>
          </a:prstGeom>
          <a:ln w="38100">
            <a:solidFill>
              <a:schemeClr val="accent5">
                <a:lumMod val="75000"/>
              </a:schemeClr>
            </a:solidFill>
            <a:tailEnd type="triangl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623180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603A66-6914-954C-9679-C163B11C1EDA}"/>
              </a:ext>
            </a:extLst>
          </p:cNvPr>
          <p:cNvSpPr>
            <a:spLocks noGrp="1"/>
          </p:cNvSpPr>
          <p:nvPr>
            <p:ph type="title"/>
          </p:nvPr>
        </p:nvSpPr>
        <p:spPr>
          <a:xfrm>
            <a:off x="838200" y="365125"/>
            <a:ext cx="10839138" cy="1325563"/>
          </a:xfrm>
        </p:spPr>
        <p:txBody>
          <a:bodyPr>
            <a:noAutofit/>
          </a:bodyPr>
          <a:lstStyle/>
          <a:p>
            <a:r>
              <a:rPr lang="en-US" sz="4000" b="1" dirty="0"/>
              <a:t>A Case Study 4 : Predictive Policing Software (</a:t>
            </a:r>
            <a:r>
              <a:rPr lang="en-US" sz="4000" b="1" dirty="0" err="1"/>
              <a:t>PredPol</a:t>
            </a:r>
            <a:r>
              <a:rPr lang="en-US" sz="4000" b="1" dirty="0"/>
              <a:t>)</a:t>
            </a:r>
            <a:br>
              <a:rPr lang="en-US" sz="4000" b="1" dirty="0"/>
            </a:br>
            <a:r>
              <a:rPr lang="en-US" sz="2800" b="1" i="1" dirty="0"/>
              <a:t>Research project between the Los Angeles Police Department and UCLA</a:t>
            </a:r>
            <a:endParaRPr lang="en-US" sz="3600" b="1" i="1" dirty="0"/>
          </a:p>
        </p:txBody>
      </p:sp>
      <p:sp>
        <p:nvSpPr>
          <p:cNvPr id="3" name="Content Placeholder 2">
            <a:extLst>
              <a:ext uri="{FF2B5EF4-FFF2-40B4-BE49-F238E27FC236}">
                <a16:creationId xmlns:a16="http://schemas.microsoft.com/office/drawing/2014/main" id="{9E91FAF2-BD63-4547-956E-D762B2BBF688}"/>
              </a:ext>
            </a:extLst>
          </p:cNvPr>
          <p:cNvSpPr>
            <a:spLocks noGrp="1"/>
          </p:cNvSpPr>
          <p:nvPr>
            <p:ph idx="1"/>
          </p:nvPr>
        </p:nvSpPr>
        <p:spPr>
          <a:xfrm>
            <a:off x="838200" y="2083633"/>
            <a:ext cx="10515600" cy="4638666"/>
          </a:xfrm>
        </p:spPr>
        <p:txBody>
          <a:bodyPr>
            <a:noAutofit/>
          </a:bodyPr>
          <a:lstStyle/>
          <a:p>
            <a:pPr>
              <a:lnSpc>
                <a:spcPct val="100000"/>
              </a:lnSpc>
              <a:spcBef>
                <a:spcPts val="300"/>
              </a:spcBef>
              <a:spcAft>
                <a:spcPts val="600"/>
              </a:spcAft>
            </a:pPr>
            <a:r>
              <a:rPr lang="en-US" sz="2400" b="1" dirty="0"/>
              <a:t>Assumptions</a:t>
            </a:r>
          </a:p>
          <a:p>
            <a:pPr lvl="1">
              <a:lnSpc>
                <a:spcPct val="100000"/>
              </a:lnSpc>
              <a:spcBef>
                <a:spcPts val="300"/>
              </a:spcBef>
              <a:spcAft>
                <a:spcPts val="600"/>
              </a:spcAft>
            </a:pPr>
            <a:r>
              <a:rPr lang="en-US" dirty="0"/>
              <a:t>Weather affects crime</a:t>
            </a:r>
          </a:p>
          <a:p>
            <a:pPr lvl="1">
              <a:lnSpc>
                <a:spcPct val="100000"/>
              </a:lnSpc>
              <a:spcBef>
                <a:spcPts val="300"/>
              </a:spcBef>
              <a:spcAft>
                <a:spcPts val="600"/>
              </a:spcAft>
            </a:pPr>
            <a:r>
              <a:rPr lang="en-US" dirty="0"/>
              <a:t>Offenders search locally their targets</a:t>
            </a:r>
          </a:p>
          <a:p>
            <a:pPr lvl="1">
              <a:lnSpc>
                <a:spcPct val="100000"/>
              </a:lnSpc>
              <a:spcBef>
                <a:spcPts val="300"/>
              </a:spcBef>
              <a:spcAft>
                <a:spcPts val="600"/>
              </a:spcAft>
            </a:pPr>
            <a:r>
              <a:rPr lang="en-US" dirty="0"/>
              <a:t>Repeat victimization (broken window theory)</a:t>
            </a:r>
          </a:p>
          <a:p>
            <a:pPr lvl="1">
              <a:lnSpc>
                <a:spcPct val="100000"/>
              </a:lnSpc>
              <a:spcBef>
                <a:spcPts val="300"/>
              </a:spcBef>
              <a:spcAft>
                <a:spcPts val="600"/>
              </a:spcAft>
            </a:pPr>
            <a:r>
              <a:rPr lang="en-US" dirty="0"/>
              <a:t>Near-repeat victimization (effects on neighbors)</a:t>
            </a:r>
          </a:p>
          <a:p>
            <a:pPr>
              <a:lnSpc>
                <a:spcPct val="100000"/>
              </a:lnSpc>
              <a:spcBef>
                <a:spcPts val="300"/>
              </a:spcBef>
              <a:spcAft>
                <a:spcPts val="600"/>
              </a:spcAft>
            </a:pPr>
            <a:r>
              <a:rPr lang="en-US" sz="2400" b="1" dirty="0"/>
              <a:t>Field tests across 3 LAPD Divisions (21 months period)</a:t>
            </a:r>
          </a:p>
          <a:p>
            <a:pPr lvl="1">
              <a:lnSpc>
                <a:spcPct val="100000"/>
              </a:lnSpc>
              <a:spcBef>
                <a:spcPts val="300"/>
              </a:spcBef>
              <a:spcAft>
                <a:spcPts val="600"/>
              </a:spcAft>
            </a:pPr>
            <a:r>
              <a:rPr lang="en-US" dirty="0"/>
              <a:t>Reduction of 7.4% in crimes</a:t>
            </a:r>
          </a:p>
          <a:p>
            <a:pPr>
              <a:lnSpc>
                <a:spcPct val="100000"/>
              </a:lnSpc>
              <a:spcBef>
                <a:spcPts val="300"/>
              </a:spcBef>
              <a:spcAft>
                <a:spcPts val="600"/>
              </a:spcAft>
            </a:pPr>
            <a:r>
              <a:rPr lang="en-US" sz="2400" b="1" dirty="0"/>
              <a:t>The research lead to the creation of </a:t>
            </a:r>
            <a:r>
              <a:rPr lang="en-US" sz="2400" b="1" dirty="0" err="1"/>
              <a:t>PredPol</a:t>
            </a:r>
            <a:r>
              <a:rPr lang="en-US" sz="2400" b="1" dirty="0"/>
              <a:t>, The Predictive Policing Company.</a:t>
            </a:r>
          </a:p>
          <a:p>
            <a:pPr>
              <a:lnSpc>
                <a:spcPct val="100000"/>
              </a:lnSpc>
              <a:spcBef>
                <a:spcPts val="300"/>
              </a:spcBef>
              <a:spcAft>
                <a:spcPts val="600"/>
              </a:spcAft>
            </a:pPr>
            <a:r>
              <a:rPr lang="en-US" sz="2400" b="1" dirty="0" err="1"/>
              <a:t>PredPol</a:t>
            </a:r>
            <a:r>
              <a:rPr lang="en-US" sz="2400" b="1" dirty="0"/>
              <a:t> is deployed in over 50 police departments</a:t>
            </a:r>
          </a:p>
        </p:txBody>
      </p:sp>
    </p:spTree>
    <p:extLst>
      <p:ext uri="{BB962C8B-B14F-4D97-AF65-F5344CB8AC3E}">
        <p14:creationId xmlns:p14="http://schemas.microsoft.com/office/powerpoint/2010/main" val="42787858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4988A2-C468-3E48-90DA-25F45A367F3D}"/>
              </a:ext>
            </a:extLst>
          </p:cNvPr>
          <p:cNvSpPr>
            <a:spLocks noGrp="1"/>
          </p:cNvSpPr>
          <p:nvPr>
            <p:ph type="title"/>
          </p:nvPr>
        </p:nvSpPr>
        <p:spPr/>
        <p:txBody>
          <a:bodyPr/>
          <a:lstStyle/>
          <a:p>
            <a:r>
              <a:rPr lang="en-US" b="1" dirty="0"/>
              <a:t>Conclusions</a:t>
            </a:r>
          </a:p>
        </p:txBody>
      </p:sp>
      <p:sp>
        <p:nvSpPr>
          <p:cNvPr id="3" name="Content Placeholder 2">
            <a:extLst>
              <a:ext uri="{FF2B5EF4-FFF2-40B4-BE49-F238E27FC236}">
                <a16:creationId xmlns:a16="http://schemas.microsoft.com/office/drawing/2014/main" id="{26C23C01-E30C-2544-BC89-3291490037E5}"/>
              </a:ext>
            </a:extLst>
          </p:cNvPr>
          <p:cNvSpPr>
            <a:spLocks noGrp="1"/>
          </p:cNvSpPr>
          <p:nvPr>
            <p:ph idx="1"/>
          </p:nvPr>
        </p:nvSpPr>
        <p:spPr>
          <a:xfrm>
            <a:off x="532108" y="1690688"/>
            <a:ext cx="5563892" cy="4942587"/>
          </a:xfrm>
        </p:spPr>
        <p:txBody>
          <a:bodyPr>
            <a:noAutofit/>
          </a:bodyPr>
          <a:lstStyle/>
          <a:p>
            <a:pPr>
              <a:lnSpc>
                <a:spcPct val="100000"/>
              </a:lnSpc>
              <a:spcBef>
                <a:spcPts val="300"/>
              </a:spcBef>
              <a:spcAft>
                <a:spcPts val="900"/>
              </a:spcAft>
            </a:pPr>
            <a:r>
              <a:rPr lang="en-US" b="1" dirty="0"/>
              <a:t>Pros:</a:t>
            </a:r>
          </a:p>
          <a:p>
            <a:pPr lvl="1">
              <a:lnSpc>
                <a:spcPct val="100000"/>
              </a:lnSpc>
              <a:spcBef>
                <a:spcPts val="300"/>
              </a:spcBef>
              <a:spcAft>
                <a:spcPts val="900"/>
              </a:spcAft>
            </a:pPr>
            <a:r>
              <a:rPr lang="en-US" sz="2800" dirty="0"/>
              <a:t>Optimal allocation of police patrols</a:t>
            </a:r>
          </a:p>
          <a:p>
            <a:pPr lvl="1">
              <a:lnSpc>
                <a:spcPct val="100000"/>
              </a:lnSpc>
              <a:spcBef>
                <a:spcPts val="300"/>
              </a:spcBef>
              <a:spcAft>
                <a:spcPts val="900"/>
              </a:spcAft>
            </a:pPr>
            <a:r>
              <a:rPr lang="en-US" sz="2800" dirty="0"/>
              <a:t>Prevent organized crime</a:t>
            </a:r>
          </a:p>
          <a:p>
            <a:pPr lvl="1">
              <a:lnSpc>
                <a:spcPct val="100000"/>
              </a:lnSpc>
              <a:spcBef>
                <a:spcPts val="300"/>
              </a:spcBef>
              <a:spcAft>
                <a:spcPts val="900"/>
              </a:spcAft>
            </a:pPr>
            <a:r>
              <a:rPr lang="en-US" sz="2800" dirty="0"/>
              <a:t>Tool for Public Policy</a:t>
            </a:r>
            <a:endParaRPr lang="en-US" dirty="0"/>
          </a:p>
          <a:p>
            <a:pPr>
              <a:lnSpc>
                <a:spcPct val="100000"/>
              </a:lnSpc>
              <a:spcBef>
                <a:spcPts val="300"/>
              </a:spcBef>
              <a:spcAft>
                <a:spcPts val="900"/>
              </a:spcAft>
            </a:pPr>
            <a:r>
              <a:rPr lang="en-US" b="1" dirty="0"/>
              <a:t>Cons:</a:t>
            </a:r>
          </a:p>
          <a:p>
            <a:pPr lvl="1">
              <a:lnSpc>
                <a:spcPct val="100000"/>
              </a:lnSpc>
              <a:spcBef>
                <a:spcPts val="300"/>
              </a:spcBef>
              <a:spcAft>
                <a:spcPts val="900"/>
              </a:spcAft>
            </a:pPr>
            <a:r>
              <a:rPr lang="en-US" sz="2800" dirty="0"/>
              <a:t>Crime displacement</a:t>
            </a:r>
          </a:p>
          <a:p>
            <a:pPr lvl="1">
              <a:lnSpc>
                <a:spcPct val="100000"/>
              </a:lnSpc>
              <a:spcBef>
                <a:spcPts val="300"/>
              </a:spcBef>
              <a:spcAft>
                <a:spcPts val="900"/>
              </a:spcAft>
            </a:pPr>
            <a:r>
              <a:rPr lang="en-US" sz="2800" dirty="0"/>
              <a:t>Risk of false positive/negative</a:t>
            </a:r>
          </a:p>
          <a:p>
            <a:pPr lvl="1">
              <a:lnSpc>
                <a:spcPct val="100000"/>
              </a:lnSpc>
              <a:spcBef>
                <a:spcPts val="300"/>
              </a:spcBef>
              <a:spcAft>
                <a:spcPts val="900"/>
              </a:spcAft>
            </a:pPr>
            <a:r>
              <a:rPr lang="en-US" sz="2800" dirty="0"/>
              <a:t>Risk of bias</a:t>
            </a:r>
          </a:p>
          <a:p>
            <a:pPr>
              <a:lnSpc>
                <a:spcPct val="100000"/>
              </a:lnSpc>
              <a:spcBef>
                <a:spcPts val="300"/>
              </a:spcBef>
              <a:spcAft>
                <a:spcPts val="900"/>
              </a:spcAft>
            </a:pPr>
            <a:endParaRPr lang="en-US" b="1" dirty="0"/>
          </a:p>
        </p:txBody>
      </p:sp>
      <p:pic>
        <p:nvPicPr>
          <p:cNvPr id="8" name="Picture 7">
            <a:extLst>
              <a:ext uri="{FF2B5EF4-FFF2-40B4-BE49-F238E27FC236}">
                <a16:creationId xmlns:a16="http://schemas.microsoft.com/office/drawing/2014/main" id="{EBE8B5F5-6054-ED43-98A4-53E51921C40C}"/>
              </a:ext>
            </a:extLst>
          </p:cNvPr>
          <p:cNvPicPr>
            <a:picLocks noChangeAspect="1"/>
          </p:cNvPicPr>
          <p:nvPr/>
        </p:nvPicPr>
        <p:blipFill rotWithShape="1">
          <a:blip r:embed="rId3"/>
          <a:srcRect l="7130" r="3067"/>
          <a:stretch/>
        </p:blipFill>
        <p:spPr>
          <a:xfrm>
            <a:off x="6275283" y="2122366"/>
            <a:ext cx="5751401" cy="4079230"/>
          </a:xfrm>
          <a:prstGeom prst="rect">
            <a:avLst/>
          </a:prstGeom>
        </p:spPr>
      </p:pic>
    </p:spTree>
    <p:extLst>
      <p:ext uri="{BB962C8B-B14F-4D97-AF65-F5344CB8AC3E}">
        <p14:creationId xmlns:p14="http://schemas.microsoft.com/office/powerpoint/2010/main" val="30944155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53977BB-51C9-5A43-982E-59844973F10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82840" y="1717454"/>
            <a:ext cx="8899978" cy="4627930"/>
          </a:xfrm>
          <a:prstGeom prst="rect">
            <a:avLst/>
          </a:prstGeom>
        </p:spPr>
      </p:pic>
      <p:sp>
        <p:nvSpPr>
          <p:cNvPr id="7" name="Rectangle 6">
            <a:extLst>
              <a:ext uri="{FF2B5EF4-FFF2-40B4-BE49-F238E27FC236}">
                <a16:creationId xmlns:a16="http://schemas.microsoft.com/office/drawing/2014/main" id="{21B325FC-2DF1-A94F-9F1D-BAC67E30682E}"/>
              </a:ext>
            </a:extLst>
          </p:cNvPr>
          <p:cNvSpPr/>
          <p:nvPr/>
        </p:nvSpPr>
        <p:spPr>
          <a:xfrm>
            <a:off x="2955404" y="646959"/>
            <a:ext cx="6354851" cy="523220"/>
          </a:xfrm>
          <a:prstGeom prst="rect">
            <a:avLst/>
          </a:prstGeom>
        </p:spPr>
        <p:txBody>
          <a:bodyPr wrap="square">
            <a:spAutoFit/>
          </a:bodyPr>
          <a:lstStyle/>
          <a:p>
            <a:r>
              <a:rPr lang="en-US" sz="2800" b="1" dirty="0">
                <a:solidFill>
                  <a:srgbClr val="222222"/>
                </a:solidFill>
                <a:latin typeface="Helvetica Neue" panose="02000503000000020004" pitchFamily="2" charset="0"/>
              </a:rPr>
              <a:t>Crime vs. Temperature in Chicago</a:t>
            </a:r>
            <a:endParaRPr lang="en-US" sz="2800" b="1" i="0" dirty="0">
              <a:solidFill>
                <a:srgbClr val="222222"/>
              </a:solidFill>
              <a:effectLst/>
              <a:latin typeface="Helvetica Neue" panose="02000503000000020004" pitchFamily="2" charset="0"/>
            </a:endParaRPr>
          </a:p>
        </p:txBody>
      </p:sp>
      <p:sp>
        <p:nvSpPr>
          <p:cNvPr id="8" name="Left Arrow 7">
            <a:hlinkClick r:id="rId3" action="ppaction://hlinksldjump"/>
            <a:extLst>
              <a:ext uri="{FF2B5EF4-FFF2-40B4-BE49-F238E27FC236}">
                <a16:creationId xmlns:a16="http://schemas.microsoft.com/office/drawing/2014/main" id="{49AC76F5-AAAE-5341-AB5F-85F107B46F5C}"/>
              </a:ext>
            </a:extLst>
          </p:cNvPr>
          <p:cNvSpPr/>
          <p:nvPr/>
        </p:nvSpPr>
        <p:spPr>
          <a:xfrm>
            <a:off x="304800" y="6026727"/>
            <a:ext cx="512618" cy="512619"/>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1033396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3641</TotalTime>
  <Words>976</Words>
  <Application>Microsoft Macintosh PowerPoint</Application>
  <PresentationFormat>Widescreen</PresentationFormat>
  <Paragraphs>82</Paragraphs>
  <Slides>9</Slides>
  <Notes>7</Notes>
  <HiddenSlides>1</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Calibri Light</vt:lpstr>
      <vt:lpstr>Helvetica Neue</vt:lpstr>
      <vt:lpstr>Office Theme</vt:lpstr>
      <vt:lpstr>Predicting crime and criminality</vt:lpstr>
      <vt:lpstr>Definition</vt:lpstr>
      <vt:lpstr>Common Approaches</vt:lpstr>
      <vt:lpstr>A Case Study 1: Predicting crimes in LA and Denver</vt:lpstr>
      <vt:lpstr>A Case Study 2: Predicting crimes using deep learning</vt:lpstr>
      <vt:lpstr>A Case Study 3 : Harm Assessment Risk Tool (HART) Predicts the risk of convicts reoffending (to be implemented in Durham, UK)</vt:lpstr>
      <vt:lpstr>A Case Study 4 : Predictive Policing Software (PredPol) Research project between the Los Angeles Police Department and UCLA</vt:lpstr>
      <vt:lpstr>Conclusions</vt:lpstr>
      <vt:lpstr>PowerPoint Presentation</vt:lpstr>
    </vt:vector>
  </TitlesOfParts>
  <Company/>
  <LinksUpToDate>false</LinksUpToDate>
  <SharedDoc>false</SharedDoc>
  <HyperlinksChanged>false</HyperlinksChanged>
  <AppVersion>16.0009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60</cp:revision>
  <cp:lastPrinted>2018-01-26T20:32:35Z</cp:lastPrinted>
  <dcterms:created xsi:type="dcterms:W3CDTF">2018-01-22T23:45:25Z</dcterms:created>
  <dcterms:modified xsi:type="dcterms:W3CDTF">2018-01-26T20:45:44Z</dcterms:modified>
</cp:coreProperties>
</file>

<file path=docProps/thumbnail.jpeg>
</file>